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3" r:id="rId17"/>
    <p:sldId id="274" r:id="rId18"/>
    <p:sldId id="276" r:id="rId19"/>
    <p:sldId id="277" r:id="rId20"/>
    <p:sldId id="279" r:id="rId21"/>
    <p:sldId id="280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42" autoAdjust="0"/>
  </p:normalViewPr>
  <p:slideViewPr>
    <p:cSldViewPr>
      <p:cViewPr varScale="1">
        <p:scale>
          <a:sx n="54" d="100"/>
          <a:sy n="54" d="100"/>
        </p:scale>
        <p:origin x="-165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9096-4264-4D69-B808-483E71FE3E87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1D66E-433C-4CBC-8F3B-998412EA5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0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http://www.bls.gov/oco/ocos056.htm </a:t>
            </a:r>
          </a:p>
          <a:p>
            <a:r>
              <a:rPr lang="en-US" dirty="0" smtClean="0"/>
              <a:t>Occupational Outlook Handbook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1D66E-433C-4CBC-8F3B-998412EA55C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84F3C8-3412-4099-B836-31EFC4F05E3E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FFD949-5FAA-496C-981C-11567270B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oco/oco20016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s.gov/oes/current/naics4_621300.htm" TargetMode="External"/><Relationship Id="rId3" Type="http://schemas.openxmlformats.org/officeDocument/2006/relationships/hyperlink" Target="http://www.bls.gov/oes/current/oes_FL.htm" TargetMode="External"/><Relationship Id="rId7" Type="http://schemas.openxmlformats.org/officeDocument/2006/relationships/hyperlink" Target="http://www.bls.gov/oes/current/naics4_999100.htm" TargetMode="External"/><Relationship Id="rId2" Type="http://schemas.openxmlformats.org/officeDocument/2006/relationships/hyperlink" Target="http://www.bls.gov/oes/current/oes_C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s.gov/oes/current/oes_TX.htm" TargetMode="External"/><Relationship Id="rId11" Type="http://schemas.openxmlformats.org/officeDocument/2006/relationships/hyperlink" Target="http://www.bls.gov/oes/current/naics4_541700.htm" TargetMode="External"/><Relationship Id="rId5" Type="http://schemas.openxmlformats.org/officeDocument/2006/relationships/hyperlink" Target="http://www.bls.gov/oes/current/oes_MD.htm" TargetMode="External"/><Relationship Id="rId10" Type="http://schemas.openxmlformats.org/officeDocument/2006/relationships/hyperlink" Target="http://www.bls.gov/oes/current/naics4_622200.htm" TargetMode="External"/><Relationship Id="rId4" Type="http://schemas.openxmlformats.org/officeDocument/2006/relationships/hyperlink" Target="http://www.bls.gov/oes/current/oes_NY.htm" TargetMode="External"/><Relationship Id="rId9" Type="http://schemas.openxmlformats.org/officeDocument/2006/relationships/hyperlink" Target="http://www.bls.gov/oes/current/naics4_611700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ed/wanttobecom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about/division/join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ychologicalscience.org/apssc/" TargetMode="External"/><Relationship Id="rId3" Type="http://schemas.openxmlformats.org/officeDocument/2006/relationships/hyperlink" Target="http://career.csupomona.edu/majors%208-6-03/information/psychology.pdf" TargetMode="External"/><Relationship Id="rId7" Type="http://schemas.openxmlformats.org/officeDocument/2006/relationships/hyperlink" Target="http://www.psychwww.com/" TargetMode="External"/><Relationship Id="rId2" Type="http://schemas.openxmlformats.org/officeDocument/2006/relationships/hyperlink" Target="http://career.berkeley.edu/Major/Psych.s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cc.org/" TargetMode="External"/><Relationship Id="rId5" Type="http://schemas.openxmlformats.org/officeDocument/2006/relationships/hyperlink" Target="http://stats.bls.gov/oco/ocos056.htm" TargetMode="External"/><Relationship Id="rId10" Type="http://schemas.openxmlformats.org/officeDocument/2006/relationships/hyperlink" Target="http://online.onetcenter.org/" TargetMode="External"/><Relationship Id="rId4" Type="http://schemas.openxmlformats.org/officeDocument/2006/relationships/hyperlink" Target="http://www.socialpsychology.org/career.htm" TargetMode="External"/><Relationship Id="rId9" Type="http://schemas.openxmlformats.org/officeDocument/2006/relationships/hyperlink" Target="http://research.apa.org/PipelineGraphic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y.about.com/od/branchesofpsycholog1/p/health-psychology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Bettina J. Casad, Ph.D.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Psi Chi Advisor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Outlook in Psychology, Job, and Internship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Industrial/Organizational:  </a:t>
            </a:r>
            <a:r>
              <a:rPr lang="en-US" dirty="0" smtClean="0"/>
              <a:t>study of employees, workplaces, and organizations. </a:t>
            </a:r>
            <a:endParaRPr lang="en-US" b="1" dirty="0" smtClean="0"/>
          </a:p>
          <a:p>
            <a:r>
              <a:rPr lang="en-US" b="1" dirty="0" smtClean="0"/>
              <a:t>Courses</a:t>
            </a:r>
            <a:r>
              <a:rPr lang="en-US" dirty="0" smtClean="0"/>
              <a:t>: Human Relations, Leadership &amp; Teams, Organizational, Program Evaluation, Org Change, Business Courses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Nemiro, </a:t>
            </a:r>
            <a:r>
              <a:rPr lang="en-US" dirty="0" smtClean="0"/>
              <a:t>Langford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MBA,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consulting, business,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26% growth</a:t>
            </a:r>
          </a:p>
          <a:p>
            <a:r>
              <a:rPr lang="en-US" b="1" dirty="0" smtClean="0"/>
              <a:t>Median annual wages: </a:t>
            </a:r>
            <a:r>
              <a:rPr lang="en-US" dirty="0" smtClean="0"/>
              <a:t>$77,010 in May 2008. Range $54,100 and $115,720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Physiological/Psychobiology:  </a:t>
            </a:r>
            <a:r>
              <a:rPr lang="en-US" dirty="0" smtClean="0"/>
              <a:t>development of theories that explain brain-behavior relationships.</a:t>
            </a:r>
            <a:endParaRPr lang="en-US" b="1" dirty="0" smtClean="0"/>
          </a:p>
          <a:p>
            <a:r>
              <a:rPr lang="en-US" b="1" dirty="0" smtClean="0"/>
              <a:t>Courses</a:t>
            </a:r>
            <a:r>
              <a:rPr lang="en-US" dirty="0" smtClean="0"/>
              <a:t>: Mind, Brain, Behavior, Physiological, Biology Courses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Goldman, (Research: Casad)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science lab,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Social:  </a:t>
            </a:r>
            <a:r>
              <a:rPr lang="en-US" dirty="0" smtClean="0"/>
              <a:t>study of person by situation interaction.</a:t>
            </a:r>
            <a:endParaRPr lang="en-US" b="1" dirty="0" smtClean="0"/>
          </a:p>
          <a:p>
            <a:r>
              <a:rPr lang="en-US" b="1" dirty="0" smtClean="0"/>
              <a:t>Courses</a:t>
            </a:r>
            <a:r>
              <a:rPr lang="en-US" dirty="0" smtClean="0"/>
              <a:t>: Social, Applied Social, Seminar Intergroup Relations, Seminar Stereotyping, Prejudice, Discrimination</a:t>
            </a:r>
          </a:p>
          <a:p>
            <a:pPr lvl="1"/>
            <a:r>
              <a:rPr lang="en-US" dirty="0" smtClean="0"/>
              <a:t>Related: Multicultural, Psychology of  Women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Casad, </a:t>
            </a:r>
            <a:r>
              <a:rPr lang="en-US" dirty="0" smtClean="0"/>
              <a:t>(Mio), New Hire 2014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organizational consultation, marketing research, systems design, applied psychology fields,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Job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Psychologist rated in top 10 careers</a:t>
            </a:r>
          </a:p>
          <a:p>
            <a:r>
              <a:rPr lang="en-US" dirty="0" smtClean="0"/>
              <a:t>Employment of psychologists is expected to grow </a:t>
            </a:r>
            <a:r>
              <a:rPr lang="en-US" dirty="0" smtClean="0">
                <a:hlinkClick r:id="rId2" action="ppaction://hlinkfile"/>
              </a:rPr>
              <a:t>as fast as average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U.S. Department of Labor suggests that opportunities will be </a:t>
            </a:r>
            <a:r>
              <a:rPr lang="en-US" u="sng" dirty="0" smtClean="0"/>
              <a:t>limited for those holding a bachelor’s degree in psychology</a:t>
            </a:r>
            <a:r>
              <a:rPr lang="en-US" dirty="0" smtClean="0"/>
              <a:t>. However, those with BA can still find entry-level jobs in areas such </a:t>
            </a:r>
            <a:r>
              <a:rPr lang="en-US" b="1" dirty="0" smtClean="0"/>
              <a:t>as marketing, case management, sales, advertising, labor relations and other areas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competition for jobs will be especially fierce among those with a MA degree; </a:t>
            </a:r>
            <a:r>
              <a:rPr lang="en-US" u="sng" dirty="0" smtClean="0"/>
              <a:t>the availability of positions available with MA is far more limited than it is for those with a PhD</a:t>
            </a:r>
            <a:r>
              <a:rPr lang="en-US" dirty="0" smtClean="0"/>
              <a:t>. Other options for psychologists with a MA include working in counseling or mental health services under the direction and supervision of a licensed psychologist.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Outlook, Psychology (Other)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 action="ppaction://hlinkfile"/>
              </a:rPr>
              <a:t>California </a:t>
            </a:r>
            <a:r>
              <a:rPr lang="en-US" dirty="0" smtClean="0"/>
              <a:t>$96,000 (average salary)</a:t>
            </a:r>
          </a:p>
          <a:p>
            <a:r>
              <a:rPr lang="en-US" dirty="0" smtClean="0">
                <a:hlinkClick r:id="rId3" action="ppaction://hlinkfile"/>
              </a:rPr>
              <a:t>Florida </a:t>
            </a:r>
            <a:r>
              <a:rPr lang="en-US" dirty="0" smtClean="0"/>
              <a:t>$96,380</a:t>
            </a:r>
          </a:p>
          <a:p>
            <a:r>
              <a:rPr lang="en-US" dirty="0" smtClean="0">
                <a:hlinkClick r:id="rId4" action="ppaction://hlinkfile"/>
              </a:rPr>
              <a:t>New York </a:t>
            </a:r>
            <a:r>
              <a:rPr lang="en-US" dirty="0" smtClean="0"/>
              <a:t>$90,590</a:t>
            </a:r>
          </a:p>
          <a:p>
            <a:r>
              <a:rPr lang="en-US" dirty="0" smtClean="0">
                <a:hlinkClick r:id="rId5" action="ppaction://hlinkfile"/>
              </a:rPr>
              <a:t>Maryland </a:t>
            </a:r>
            <a:r>
              <a:rPr lang="en-US" dirty="0" smtClean="0"/>
              <a:t>$97,560</a:t>
            </a:r>
          </a:p>
          <a:p>
            <a:r>
              <a:rPr lang="en-US" dirty="0" smtClean="0">
                <a:hlinkClick r:id="rId6" action="ppaction://hlinkfile"/>
              </a:rPr>
              <a:t>Texas </a:t>
            </a:r>
            <a:r>
              <a:rPr lang="en-US" dirty="0" smtClean="0"/>
              <a:t>$82,460</a:t>
            </a:r>
          </a:p>
          <a:p>
            <a:r>
              <a:rPr lang="en-US" b="1" dirty="0" smtClean="0"/>
              <a:t>Pay by Industry</a:t>
            </a:r>
          </a:p>
          <a:p>
            <a:r>
              <a:rPr lang="en-US" dirty="0" smtClean="0">
                <a:hlinkClick r:id="rId7" action="ppaction://hlinkfile"/>
              </a:rPr>
              <a:t>Federal Executive Branch (OES Designation) </a:t>
            </a:r>
            <a:r>
              <a:rPr lang="en-US" dirty="0" smtClean="0"/>
              <a:t>$87,160</a:t>
            </a:r>
          </a:p>
          <a:p>
            <a:r>
              <a:rPr lang="en-US" dirty="0" smtClean="0">
                <a:hlinkClick r:id="rId8" action="ppaction://hlinkfile"/>
              </a:rPr>
              <a:t>Offices of Other Health Practitioners </a:t>
            </a:r>
            <a:r>
              <a:rPr lang="en-US" dirty="0" smtClean="0"/>
              <a:t> $83,470</a:t>
            </a:r>
          </a:p>
          <a:p>
            <a:r>
              <a:rPr lang="en-US" dirty="0" smtClean="0">
                <a:hlinkClick r:id="rId9" action="ppaction://hlinkfile"/>
              </a:rPr>
              <a:t>Educational Support Services </a:t>
            </a:r>
            <a:r>
              <a:rPr lang="en-US" dirty="0" smtClean="0"/>
              <a:t>$83,970</a:t>
            </a:r>
          </a:p>
          <a:p>
            <a:r>
              <a:rPr lang="en-US" dirty="0" smtClean="0">
                <a:hlinkClick r:id="rId10" action="ppaction://hlinkfile"/>
              </a:rPr>
              <a:t>Psychiatric and Substance Abuse Hospitals </a:t>
            </a:r>
            <a:r>
              <a:rPr lang="en-US" dirty="0" smtClean="0"/>
              <a:t>$69,150</a:t>
            </a:r>
          </a:p>
          <a:p>
            <a:r>
              <a:rPr lang="en-US" dirty="0" smtClean="0">
                <a:hlinkClick r:id="rId11" action="ppaction://hlinkfile"/>
              </a:rPr>
              <a:t>Scientific Research and Development Services </a:t>
            </a:r>
            <a:r>
              <a:rPr lang="en-US" dirty="0" smtClean="0"/>
              <a:t>$100,790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Elephant" pitchFamily="18" charset="0"/>
              </a:rPr>
              <a:t>Job Opportunities with a BA in Psychology</a:t>
            </a:r>
            <a:r>
              <a:rPr lang="en-US" dirty="0" smtClean="0">
                <a:latin typeface="Elephant" pitchFamily="18" charset="0"/>
              </a:rPr>
              <a:t/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/>
            </a:r>
            <a:br>
              <a:rPr lang="en-US" dirty="0" smtClean="0">
                <a:latin typeface="Elephant" pitchFamily="18" charset="0"/>
              </a:rPr>
            </a:br>
            <a:r>
              <a:rPr lang="en-US" dirty="0" smtClean="0">
                <a:latin typeface="Elephant" pitchFamily="18" charset="0"/>
              </a:rPr>
              <a:t/>
            </a:r>
            <a:br>
              <a:rPr lang="en-US" dirty="0" smtClean="0">
                <a:latin typeface="Elephant" pitchFamily="18" charset="0"/>
              </a:rPr>
            </a:br>
            <a:r>
              <a:rPr lang="en-US" sz="2000" dirty="0" smtClean="0">
                <a:latin typeface="Elephant" pitchFamily="18" charset="0"/>
              </a:rPr>
              <a:t>Thanks to: Alian Kasabian, Psi Chi President 2008-2009</a:t>
            </a:r>
            <a:endParaRPr lang="en-US" dirty="0" smtClean="0"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latin typeface="Elephant" pitchFamily="18" charset="0"/>
              </a:rPr>
              <a:t>What can you do with a BA in </a:t>
            </a:r>
            <a:r>
              <a:rPr lang="en-US" sz="3200" dirty="0" smtClean="0">
                <a:latin typeface="Elephant" pitchFamily="18" charset="0"/>
              </a:rPr>
              <a:t>Psych/</a:t>
            </a:r>
            <a:endParaRPr lang="en-US" sz="3200" dirty="0" smtClean="0">
              <a:latin typeface="Elephant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867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activity director </a:t>
            </a:r>
            <a:r>
              <a:rPr lang="en-US" sz="1400" dirty="0" smtClean="0"/>
              <a:t>/ </a:t>
            </a:r>
            <a:r>
              <a:rPr lang="en-US" sz="1400" dirty="0" smtClean="0"/>
              <a:t>addiction counselor </a:t>
            </a:r>
            <a:r>
              <a:rPr lang="en-US" sz="1400" dirty="0" smtClean="0"/>
              <a:t>/ </a:t>
            </a:r>
            <a:r>
              <a:rPr lang="en-US" sz="1400" dirty="0" smtClean="0"/>
              <a:t>administrative program assistant </a:t>
            </a:r>
            <a:r>
              <a:rPr lang="en-US" sz="1400" dirty="0" smtClean="0"/>
              <a:t>/ </a:t>
            </a:r>
            <a:r>
              <a:rPr lang="en-US" sz="1400" dirty="0" smtClean="0"/>
              <a:t>admissions market analyst </a:t>
            </a:r>
            <a:r>
              <a:rPr lang="en-US" sz="1400" dirty="0" smtClean="0"/>
              <a:t>/ </a:t>
            </a:r>
            <a:r>
              <a:rPr lang="en-US" sz="1400" dirty="0" smtClean="0"/>
              <a:t>admissions public relations director </a:t>
            </a:r>
            <a:r>
              <a:rPr lang="en-US" sz="1400" dirty="0" smtClean="0"/>
              <a:t>/ </a:t>
            </a:r>
            <a:r>
              <a:rPr lang="en-US" sz="1400" dirty="0" smtClean="0"/>
              <a:t>admissions recruiter </a:t>
            </a:r>
            <a:r>
              <a:rPr lang="en-US" sz="1400" dirty="0" smtClean="0"/>
              <a:t>/ </a:t>
            </a:r>
            <a:r>
              <a:rPr lang="en-US" sz="1400" dirty="0" smtClean="0"/>
              <a:t>admissions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adolescent care technician </a:t>
            </a:r>
            <a:r>
              <a:rPr lang="en-US" sz="1400" dirty="0" smtClean="0"/>
              <a:t>/ </a:t>
            </a:r>
            <a:r>
              <a:rPr lang="en-US" sz="1400" dirty="0" smtClean="0"/>
              <a:t>adolescent chemical dependency counselor </a:t>
            </a:r>
            <a:r>
              <a:rPr lang="en-US" sz="1400" dirty="0" smtClean="0"/>
              <a:t>/ </a:t>
            </a:r>
            <a:r>
              <a:rPr lang="en-US" sz="1400" dirty="0" smtClean="0"/>
              <a:t>advertising trainee </a:t>
            </a:r>
            <a:r>
              <a:rPr lang="en-US" sz="1400" dirty="0" smtClean="0"/>
              <a:t>/ </a:t>
            </a:r>
            <a:r>
              <a:rPr lang="en-US" sz="1400" dirty="0" smtClean="0"/>
              <a:t>adviser-educator </a:t>
            </a:r>
            <a:r>
              <a:rPr lang="en-US" sz="1400" dirty="0" smtClean="0"/>
              <a:t>/ </a:t>
            </a:r>
            <a:r>
              <a:rPr lang="en-US" sz="1400" dirty="0" smtClean="0"/>
              <a:t>affirmative action officer </a:t>
            </a:r>
            <a:r>
              <a:rPr lang="en-US" sz="1400" dirty="0" smtClean="0"/>
              <a:t>/ </a:t>
            </a:r>
            <a:r>
              <a:rPr lang="en-US" sz="1400" dirty="0" smtClean="0"/>
              <a:t>agency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airline reservations clerk </a:t>
            </a:r>
            <a:r>
              <a:rPr lang="en-US" sz="1400" dirty="0" smtClean="0"/>
              <a:t>/ </a:t>
            </a:r>
            <a:r>
              <a:rPr lang="en-US" sz="1400" dirty="0" smtClean="0"/>
              <a:t>alcohol counselor </a:t>
            </a:r>
            <a:r>
              <a:rPr lang="en-US" sz="1400" dirty="0" smtClean="0"/>
              <a:t>/ </a:t>
            </a:r>
            <a:r>
              <a:rPr lang="en-US" sz="1400" dirty="0" smtClean="0"/>
              <a:t>alcoholism unit manager </a:t>
            </a:r>
            <a:r>
              <a:rPr lang="en-US" sz="1400" dirty="0" smtClean="0"/>
              <a:t>/ </a:t>
            </a:r>
            <a:r>
              <a:rPr lang="en-US" sz="1400" dirty="0" smtClean="0"/>
              <a:t>area administrator </a:t>
            </a:r>
            <a:r>
              <a:rPr lang="en-US" sz="1400" dirty="0" smtClean="0"/>
              <a:t>/ </a:t>
            </a:r>
            <a:r>
              <a:rPr lang="en-US" sz="1400" dirty="0" smtClean="0"/>
              <a:t>arena and sports facility instructor </a:t>
            </a:r>
            <a:r>
              <a:rPr lang="en-US" sz="1400" dirty="0" smtClean="0"/>
              <a:t>/ </a:t>
            </a:r>
            <a:r>
              <a:rPr lang="en-US" sz="1400" dirty="0" smtClean="0"/>
              <a:t>assistant residence manager </a:t>
            </a:r>
            <a:r>
              <a:rPr lang="en-US" sz="1400" dirty="0" smtClean="0"/>
              <a:t>/ </a:t>
            </a:r>
            <a:r>
              <a:rPr lang="en-US" sz="1400" dirty="0" smtClean="0"/>
              <a:t>assistant youth coordinator </a:t>
            </a:r>
            <a:r>
              <a:rPr lang="en-US" sz="1400" dirty="0" smtClean="0"/>
              <a:t>/ </a:t>
            </a:r>
            <a:r>
              <a:rPr lang="en-US" sz="1400" dirty="0" smtClean="0"/>
              <a:t>association manager </a:t>
            </a:r>
            <a:r>
              <a:rPr lang="en-US" sz="1400" dirty="0" smtClean="0"/>
              <a:t>/ </a:t>
            </a:r>
            <a:r>
              <a:rPr lang="en-US" sz="1400" dirty="0" smtClean="0"/>
              <a:t>behavior analyst </a:t>
            </a:r>
            <a:r>
              <a:rPr lang="en-US" sz="1400" dirty="0" smtClean="0"/>
              <a:t>/ </a:t>
            </a:r>
            <a:r>
              <a:rPr lang="en-US" sz="1400" dirty="0" smtClean="0"/>
              <a:t>camp staff director caretaker </a:t>
            </a:r>
            <a:r>
              <a:rPr lang="en-US" sz="1400" dirty="0" smtClean="0"/>
              <a:t>/ </a:t>
            </a:r>
            <a:r>
              <a:rPr lang="en-US" sz="1400" dirty="0" smtClean="0"/>
              <a:t>case tracking specialist </a:t>
            </a:r>
            <a:r>
              <a:rPr lang="en-US" sz="1400" dirty="0" smtClean="0"/>
              <a:t>/ </a:t>
            </a:r>
            <a:r>
              <a:rPr lang="en-US" sz="1400" dirty="0" smtClean="0"/>
              <a:t>case worker </a:t>
            </a:r>
            <a:r>
              <a:rPr lang="en-US" sz="1400" dirty="0" smtClean="0"/>
              <a:t>/ </a:t>
            </a:r>
            <a:r>
              <a:rPr lang="en-US" sz="1400" dirty="0" smtClean="0"/>
              <a:t>center supervisor </a:t>
            </a:r>
            <a:r>
              <a:rPr lang="en-US" sz="1400" dirty="0" smtClean="0"/>
              <a:t>/ </a:t>
            </a:r>
            <a:r>
              <a:rPr lang="en-US" sz="1400" dirty="0" smtClean="0"/>
              <a:t>chemical dependency advocate </a:t>
            </a:r>
            <a:r>
              <a:rPr lang="en-US" sz="1400" dirty="0" smtClean="0"/>
              <a:t>/ </a:t>
            </a:r>
            <a:r>
              <a:rPr lang="en-US" sz="1400" dirty="0" smtClean="0"/>
              <a:t>chemical dependency coordinator </a:t>
            </a:r>
            <a:r>
              <a:rPr lang="en-US" sz="1400" dirty="0" smtClean="0"/>
              <a:t>/ </a:t>
            </a:r>
            <a:r>
              <a:rPr lang="en-US" sz="1400" dirty="0" smtClean="0"/>
              <a:t>chemical dependency counselor </a:t>
            </a:r>
            <a:r>
              <a:rPr lang="en-US" sz="1400" dirty="0" smtClean="0"/>
              <a:t>/ </a:t>
            </a:r>
            <a:r>
              <a:rPr lang="en-US" sz="1400" dirty="0" smtClean="0"/>
              <a:t>chemical dependency secretary </a:t>
            </a:r>
            <a:r>
              <a:rPr lang="en-US" sz="1400" dirty="0" smtClean="0"/>
              <a:t>/ </a:t>
            </a:r>
            <a:r>
              <a:rPr lang="en-US" sz="1400" dirty="0" smtClean="0"/>
              <a:t>chemical dependency technician </a:t>
            </a:r>
            <a:r>
              <a:rPr lang="en-US" sz="1400" dirty="0" smtClean="0"/>
              <a:t>/ </a:t>
            </a:r>
            <a:r>
              <a:rPr lang="en-US" sz="1400" dirty="0" smtClean="0"/>
              <a:t>child care counselor </a:t>
            </a:r>
            <a:r>
              <a:rPr lang="en-US" sz="1400" dirty="0" smtClean="0"/>
              <a:t>/ </a:t>
            </a:r>
            <a:r>
              <a:rPr lang="en-US" sz="1400" dirty="0" smtClean="0"/>
              <a:t>child care worker </a:t>
            </a:r>
            <a:r>
              <a:rPr lang="en-US" sz="1400" dirty="0" smtClean="0"/>
              <a:t>/ </a:t>
            </a:r>
            <a:r>
              <a:rPr lang="en-US" sz="1400" dirty="0" smtClean="0"/>
              <a:t>child development worker </a:t>
            </a:r>
            <a:r>
              <a:rPr lang="en-US" sz="1400" dirty="0" smtClean="0"/>
              <a:t>/ </a:t>
            </a:r>
            <a:r>
              <a:rPr lang="en-US" sz="1400" dirty="0" smtClean="0"/>
              <a:t>child protection worker </a:t>
            </a:r>
            <a:r>
              <a:rPr lang="en-US" sz="1400" dirty="0" smtClean="0"/>
              <a:t>/ </a:t>
            </a:r>
            <a:r>
              <a:rPr lang="en-US" sz="1400" dirty="0" smtClean="0"/>
              <a:t>circulation manager </a:t>
            </a:r>
            <a:r>
              <a:rPr lang="en-US" sz="1400" dirty="0" smtClean="0"/>
              <a:t>/ </a:t>
            </a:r>
            <a:r>
              <a:rPr lang="en-US" sz="1400" dirty="0" smtClean="0"/>
              <a:t>collection assistant </a:t>
            </a:r>
            <a:r>
              <a:rPr lang="en-US" sz="1400" dirty="0" smtClean="0"/>
              <a:t>/ </a:t>
            </a:r>
            <a:r>
              <a:rPr lang="en-US" sz="1400" dirty="0" smtClean="0"/>
              <a:t>collector </a:t>
            </a:r>
            <a:r>
              <a:rPr lang="en-US" sz="1400" dirty="0" smtClean="0"/>
              <a:t>/ </a:t>
            </a:r>
            <a:r>
              <a:rPr lang="en-US" sz="1400" dirty="0" smtClean="0"/>
              <a:t>college admissions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community activist </a:t>
            </a:r>
            <a:r>
              <a:rPr lang="en-US" sz="1400" dirty="0" smtClean="0"/>
              <a:t>/ </a:t>
            </a:r>
            <a:r>
              <a:rPr lang="en-US" sz="1400" dirty="0" smtClean="0"/>
              <a:t>community correctional service worker </a:t>
            </a:r>
            <a:r>
              <a:rPr lang="en-US" sz="1400" dirty="0" smtClean="0"/>
              <a:t>/ </a:t>
            </a:r>
            <a:r>
              <a:rPr lang="en-US" sz="1400" dirty="0" smtClean="0"/>
              <a:t>community outreach coordinator </a:t>
            </a:r>
            <a:r>
              <a:rPr lang="en-US" sz="1400" dirty="0" smtClean="0"/>
              <a:t>/ </a:t>
            </a:r>
            <a:r>
              <a:rPr lang="en-US" sz="1400" dirty="0" smtClean="0"/>
              <a:t>community organizer </a:t>
            </a:r>
            <a:r>
              <a:rPr lang="en-US" sz="1400" dirty="0" smtClean="0"/>
              <a:t>/ </a:t>
            </a:r>
            <a:r>
              <a:rPr lang="en-US" sz="1400" dirty="0" smtClean="0"/>
              <a:t>community service coordinator </a:t>
            </a:r>
            <a:r>
              <a:rPr lang="en-US" sz="1400" dirty="0" smtClean="0"/>
              <a:t>/ </a:t>
            </a:r>
            <a:r>
              <a:rPr lang="en-US" sz="1400" dirty="0" smtClean="0"/>
              <a:t>community worker </a:t>
            </a:r>
            <a:r>
              <a:rPr lang="en-US" sz="1400" dirty="0" smtClean="0"/>
              <a:t>/ </a:t>
            </a:r>
            <a:r>
              <a:rPr lang="en-US" sz="1400" dirty="0" smtClean="0"/>
              <a:t>compliance officer </a:t>
            </a:r>
            <a:r>
              <a:rPr lang="en-US" sz="1400" dirty="0" smtClean="0"/>
              <a:t>/ </a:t>
            </a:r>
            <a:r>
              <a:rPr lang="en-US" sz="1400" dirty="0" smtClean="0"/>
              <a:t>consultant </a:t>
            </a:r>
            <a:r>
              <a:rPr lang="en-US" sz="1400" dirty="0" smtClean="0"/>
              <a:t>/ </a:t>
            </a:r>
            <a:r>
              <a:rPr lang="en-US" sz="1400" dirty="0" smtClean="0"/>
              <a:t>cottage treatment team </a:t>
            </a:r>
            <a:r>
              <a:rPr lang="en-US" sz="1400" dirty="0" smtClean="0"/>
              <a:t>/ </a:t>
            </a:r>
            <a:r>
              <a:rPr lang="en-US" sz="1400" dirty="0" smtClean="0"/>
              <a:t>counselor </a:t>
            </a:r>
            <a:r>
              <a:rPr lang="en-US" sz="1400" dirty="0" smtClean="0"/>
              <a:t>/ </a:t>
            </a:r>
            <a:r>
              <a:rPr lang="en-US" sz="1400" dirty="0" smtClean="0"/>
              <a:t>counselor aid </a:t>
            </a:r>
            <a:r>
              <a:rPr lang="en-US" sz="1400" dirty="0" smtClean="0"/>
              <a:t>/ </a:t>
            </a:r>
            <a:r>
              <a:rPr lang="en-US" sz="1400" dirty="0" smtClean="0"/>
              <a:t>counselor/therapist </a:t>
            </a:r>
            <a:r>
              <a:rPr lang="en-US" sz="1400" dirty="0" smtClean="0"/>
              <a:t>/ </a:t>
            </a:r>
            <a:r>
              <a:rPr lang="en-US" sz="1400" dirty="0" smtClean="0"/>
              <a:t>county personnel officer </a:t>
            </a:r>
            <a:r>
              <a:rPr lang="en-US" sz="1400" dirty="0" smtClean="0"/>
              <a:t>/ </a:t>
            </a:r>
            <a:r>
              <a:rPr lang="en-US" sz="1400" dirty="0" smtClean="0"/>
              <a:t>crime prevention coordinator </a:t>
            </a:r>
            <a:r>
              <a:rPr lang="en-US" sz="1400" dirty="0" smtClean="0"/>
              <a:t>/ </a:t>
            </a:r>
            <a:r>
              <a:rPr lang="en-US" sz="1400" dirty="0" smtClean="0"/>
              <a:t>customer relations </a:t>
            </a:r>
            <a:r>
              <a:rPr lang="en-US" sz="1400" dirty="0" smtClean="0"/>
              <a:t>/ </a:t>
            </a:r>
            <a:r>
              <a:rPr lang="en-US" sz="1400" dirty="0" smtClean="0"/>
              <a:t>customer service trainee </a:t>
            </a:r>
            <a:r>
              <a:rPr lang="en-US" sz="1400" dirty="0" smtClean="0"/>
              <a:t>/ </a:t>
            </a:r>
            <a:r>
              <a:rPr lang="en-US" sz="1400" dirty="0" smtClean="0"/>
              <a:t>daily living aid </a:t>
            </a:r>
            <a:r>
              <a:rPr lang="en-US" sz="1400" dirty="0" smtClean="0"/>
              <a:t>/ </a:t>
            </a:r>
            <a:r>
              <a:rPr lang="en-US" sz="1400" dirty="0" smtClean="0"/>
              <a:t>day-care aid </a:t>
            </a:r>
            <a:r>
              <a:rPr lang="en-US" sz="1400" dirty="0" smtClean="0"/>
              <a:t>/ </a:t>
            </a:r>
            <a:r>
              <a:rPr lang="en-US" sz="1400" dirty="0" smtClean="0"/>
              <a:t>demonstration coordinator </a:t>
            </a:r>
            <a:r>
              <a:rPr lang="en-US" sz="1400" dirty="0" smtClean="0"/>
              <a:t>/ </a:t>
            </a:r>
            <a:r>
              <a:rPr lang="en-US" sz="1400" dirty="0" smtClean="0"/>
              <a:t>deputy juvenile probation officer </a:t>
            </a:r>
            <a:r>
              <a:rPr lang="en-US" sz="1400" dirty="0" smtClean="0"/>
              <a:t>/ </a:t>
            </a:r>
            <a:r>
              <a:rPr lang="en-US" sz="1400" dirty="0" smtClean="0"/>
              <a:t>developmental reading instructor </a:t>
            </a:r>
            <a:r>
              <a:rPr lang="en-US" sz="1400" dirty="0" smtClean="0"/>
              <a:t>/ </a:t>
            </a:r>
            <a:r>
              <a:rPr lang="en-US" sz="1400" dirty="0" smtClean="0"/>
              <a:t>development officer </a:t>
            </a:r>
            <a:r>
              <a:rPr lang="en-US" sz="1400" dirty="0" smtClean="0"/>
              <a:t>/ </a:t>
            </a:r>
            <a:r>
              <a:rPr lang="en-US" sz="1400" dirty="0" smtClean="0"/>
              <a:t>director of activity and recreation </a:t>
            </a:r>
            <a:r>
              <a:rPr lang="en-US" sz="1400" dirty="0" smtClean="0"/>
              <a:t>/ </a:t>
            </a:r>
            <a:r>
              <a:rPr lang="en-US" sz="1400" dirty="0" smtClean="0"/>
              <a:t>director of alumni relations </a:t>
            </a:r>
            <a:r>
              <a:rPr lang="en-US" sz="1400" dirty="0" smtClean="0"/>
              <a:t>/ </a:t>
            </a:r>
            <a:r>
              <a:rPr lang="en-US" sz="1400" dirty="0" smtClean="0"/>
              <a:t>director of day-care center </a:t>
            </a:r>
            <a:r>
              <a:rPr lang="en-US" sz="1400" dirty="0" smtClean="0"/>
              <a:t>/ </a:t>
            </a:r>
            <a:r>
              <a:rPr lang="en-US" sz="1400" dirty="0" smtClean="0"/>
              <a:t>director of displaced homemakers </a:t>
            </a:r>
            <a:r>
              <a:rPr lang="en-US" sz="1400" dirty="0" smtClean="0"/>
              <a:t>/ </a:t>
            </a:r>
            <a:r>
              <a:rPr lang="en-US" sz="1400" dirty="0" smtClean="0"/>
              <a:t>director of human services </a:t>
            </a:r>
            <a:r>
              <a:rPr lang="en-US" sz="1400" dirty="0" smtClean="0"/>
              <a:t>/ </a:t>
            </a:r>
            <a:r>
              <a:rPr lang="en-US" sz="1400" dirty="0" smtClean="0"/>
              <a:t>director of education </a:t>
            </a:r>
            <a:r>
              <a:rPr lang="en-US" sz="1400" dirty="0" smtClean="0"/>
              <a:t>/ </a:t>
            </a:r>
            <a:r>
              <a:rPr lang="en-US" sz="1400" dirty="0" smtClean="0"/>
              <a:t>director of planned parenthood </a:t>
            </a:r>
            <a:r>
              <a:rPr lang="en-US" sz="1400" dirty="0" smtClean="0"/>
              <a:t>/ </a:t>
            </a:r>
            <a:r>
              <a:rPr lang="en-US" sz="1400" dirty="0" smtClean="0"/>
              <a:t>director of planning director of security </a:t>
            </a:r>
            <a:r>
              <a:rPr lang="en-US" sz="1400" dirty="0" smtClean="0"/>
              <a:t>/ </a:t>
            </a:r>
            <a:r>
              <a:rPr lang="en-US" sz="1400" dirty="0" smtClean="0"/>
              <a:t>director of youth service bureau </a:t>
            </a:r>
            <a:r>
              <a:rPr lang="en-US" sz="1400" dirty="0" smtClean="0"/>
              <a:t>/ </a:t>
            </a:r>
            <a:r>
              <a:rPr lang="en-US" sz="1400" dirty="0" smtClean="0"/>
              <a:t>driving instructor </a:t>
            </a:r>
            <a:r>
              <a:rPr lang="en-US" sz="1400" dirty="0" smtClean="0"/>
              <a:t>/ </a:t>
            </a:r>
            <a:r>
              <a:rPr lang="en-US" sz="1400" dirty="0" smtClean="0"/>
              <a:t>drug counselor </a:t>
            </a:r>
            <a:r>
              <a:rPr lang="en-US" sz="1400" dirty="0" smtClean="0"/>
              <a:t>/ </a:t>
            </a:r>
            <a:r>
              <a:rPr lang="en-US" sz="1400" dirty="0" smtClean="0"/>
              <a:t>early childhood specialist </a:t>
            </a:r>
            <a:r>
              <a:rPr lang="en-US" sz="1400" dirty="0" smtClean="0"/>
              <a:t>/ </a:t>
            </a:r>
            <a:r>
              <a:rPr lang="en-US" sz="1400" dirty="0" smtClean="0"/>
              <a:t>education prevention specialist </a:t>
            </a:r>
            <a:r>
              <a:rPr lang="en-US" sz="1400" dirty="0" smtClean="0"/>
              <a:t>/ </a:t>
            </a:r>
            <a:r>
              <a:rPr lang="en-US" sz="1400" dirty="0" smtClean="0"/>
              <a:t>education daytime coordinator </a:t>
            </a:r>
            <a:r>
              <a:rPr lang="en-US" sz="1400" dirty="0" smtClean="0"/>
              <a:t>/ </a:t>
            </a:r>
            <a:r>
              <a:rPr lang="en-US" sz="1400" dirty="0" smtClean="0"/>
              <a:t>educational coordinator </a:t>
            </a:r>
            <a:r>
              <a:rPr lang="en-US" sz="1400" dirty="0" smtClean="0"/>
              <a:t>/ </a:t>
            </a:r>
            <a:r>
              <a:rPr lang="en-US" sz="1400" dirty="0" smtClean="0"/>
              <a:t>educational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educational salesperson </a:t>
            </a:r>
            <a:r>
              <a:rPr lang="en-US" sz="1400" dirty="0" smtClean="0"/>
              <a:t>/ </a:t>
            </a:r>
            <a:r>
              <a:rPr lang="en-US" sz="1400" dirty="0" smtClean="0"/>
              <a:t>educational textbook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employee assistance program specialist </a:t>
            </a:r>
            <a:r>
              <a:rPr lang="en-US" sz="1400" dirty="0" smtClean="0"/>
              <a:t>/ </a:t>
            </a:r>
            <a:r>
              <a:rPr lang="en-US" sz="1400" dirty="0" smtClean="0"/>
              <a:t>employment counselor </a:t>
            </a:r>
            <a:r>
              <a:rPr lang="en-US" sz="1400" dirty="0" smtClean="0"/>
              <a:t>/ </a:t>
            </a:r>
            <a:r>
              <a:rPr lang="en-US" sz="1400" dirty="0" smtClean="0"/>
              <a:t>employment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executive director </a:t>
            </a:r>
            <a:r>
              <a:rPr lang="en-US" sz="1400" dirty="0" smtClean="0"/>
              <a:t>/ </a:t>
            </a:r>
            <a:r>
              <a:rPr lang="en-US" sz="1400" dirty="0" smtClean="0"/>
              <a:t>export order coordinator </a:t>
            </a:r>
            <a:r>
              <a:rPr lang="en-US" sz="1400" dirty="0" smtClean="0"/>
              <a:t>/ </a:t>
            </a:r>
            <a:r>
              <a:rPr lang="en-US" sz="1400" dirty="0" smtClean="0"/>
              <a:t>field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foster home parent </a:t>
            </a:r>
            <a:r>
              <a:rPr lang="en-US" sz="1400" dirty="0" smtClean="0"/>
              <a:t>/ </a:t>
            </a:r>
            <a:r>
              <a:rPr lang="en-US" sz="1400" dirty="0" smtClean="0"/>
              <a:t>grants coordinator </a:t>
            </a:r>
            <a:r>
              <a:rPr lang="en-US" sz="1400" dirty="0" smtClean="0"/>
              <a:t>/ </a:t>
            </a:r>
            <a:r>
              <a:rPr lang="en-US" sz="1400" dirty="0" smtClean="0"/>
              <a:t>group home coordinator </a:t>
            </a:r>
            <a:r>
              <a:rPr lang="en-US" sz="1400" dirty="0" smtClean="0"/>
              <a:t>/ </a:t>
            </a:r>
            <a:r>
              <a:rPr lang="en-US" sz="1400" dirty="0" smtClean="0"/>
              <a:t>group home counselor </a:t>
            </a:r>
            <a:r>
              <a:rPr lang="en-US" sz="1400" dirty="0" smtClean="0"/>
              <a:t>/ </a:t>
            </a:r>
            <a:r>
              <a:rPr lang="en-US" sz="1400" dirty="0" smtClean="0"/>
              <a:t>group home parents </a:t>
            </a:r>
            <a:r>
              <a:rPr lang="en-US" sz="1400" dirty="0" smtClean="0"/>
              <a:t>/ </a:t>
            </a:r>
            <a:r>
              <a:rPr lang="en-US" sz="1400" dirty="0" smtClean="0"/>
              <a:t>group leader </a:t>
            </a:r>
            <a:r>
              <a:rPr lang="en-US" sz="1400" dirty="0" smtClean="0"/>
              <a:t>/ </a:t>
            </a:r>
            <a:r>
              <a:rPr lang="en-US" sz="1400" dirty="0" smtClean="0"/>
              <a:t>group worker </a:t>
            </a:r>
            <a:r>
              <a:rPr lang="en-US" sz="1400" dirty="0" smtClean="0"/>
              <a:t>/ </a:t>
            </a:r>
            <a:r>
              <a:rPr lang="en-US" sz="1400" dirty="0" smtClean="0"/>
              <a:t>head of alumni affairs </a:t>
            </a:r>
            <a:r>
              <a:rPr lang="en-US" sz="1400" dirty="0" smtClean="0"/>
              <a:t>/ </a:t>
            </a:r>
            <a:r>
              <a:rPr lang="en-US" sz="1400" dirty="0" smtClean="0"/>
              <a:t>head of fund raising </a:t>
            </a:r>
            <a:r>
              <a:rPr lang="en-US" sz="1400" dirty="0" smtClean="0"/>
              <a:t>/ </a:t>
            </a:r>
            <a:r>
              <a:rPr lang="en-US" sz="1400" dirty="0" smtClean="0"/>
              <a:t>host/hostess </a:t>
            </a:r>
            <a:r>
              <a:rPr lang="en-US" sz="1400" dirty="0" smtClean="0"/>
              <a:t>/ </a:t>
            </a:r>
            <a:r>
              <a:rPr lang="en-US" sz="1400" dirty="0" smtClean="0"/>
              <a:t>house parent </a:t>
            </a:r>
            <a:r>
              <a:rPr lang="en-US" sz="1400" dirty="0" smtClean="0"/>
              <a:t>/ </a:t>
            </a:r>
            <a:r>
              <a:rPr lang="en-US" sz="1400" dirty="0" smtClean="0"/>
              <a:t>human relations director </a:t>
            </a:r>
            <a:r>
              <a:rPr lang="en-US" sz="1400" dirty="0" smtClean="0"/>
              <a:t>/ </a:t>
            </a:r>
            <a:r>
              <a:rPr lang="en-US" sz="1400" dirty="0" smtClean="0"/>
              <a:t>human services technician </a:t>
            </a:r>
            <a:r>
              <a:rPr lang="en-US" sz="1400" dirty="0" smtClean="0"/>
              <a:t>/ </a:t>
            </a:r>
            <a:r>
              <a:rPr lang="en-US" sz="1400" dirty="0" smtClean="0"/>
              <a:t>infant stimulation teacher </a:t>
            </a:r>
            <a:r>
              <a:rPr lang="en-US" sz="1400" dirty="0" smtClean="0"/>
              <a:t>/ </a:t>
            </a:r>
            <a:r>
              <a:rPr lang="en-US" sz="1400" dirty="0" smtClean="0"/>
              <a:t>information specialist </a:t>
            </a:r>
            <a:r>
              <a:rPr lang="en-US" sz="1400" dirty="0" smtClean="0"/>
              <a:t>/ </a:t>
            </a:r>
            <a:r>
              <a:rPr lang="en-US" sz="1400" dirty="0" smtClean="0"/>
              <a:t>information referral specialist </a:t>
            </a:r>
            <a:r>
              <a:rPr lang="en-US" sz="1400" dirty="0" smtClean="0"/>
              <a:t>/ </a:t>
            </a:r>
            <a:r>
              <a:rPr lang="en-US" sz="1400" dirty="0" smtClean="0"/>
              <a:t>in-service director </a:t>
            </a:r>
            <a:r>
              <a:rPr lang="en-US" sz="1400" dirty="0" smtClean="0"/>
              <a:t>/ </a:t>
            </a:r>
            <a:r>
              <a:rPr lang="en-US" sz="1400" dirty="0" smtClean="0"/>
              <a:t>instructor </a:t>
            </a:r>
            <a:r>
              <a:rPr lang="en-US" sz="1400" dirty="0" smtClean="0"/>
              <a:t>/ </a:t>
            </a:r>
            <a:r>
              <a:rPr lang="en-US" sz="1400" dirty="0" smtClean="0"/>
              <a:t>instructor-handicapped adult program </a:t>
            </a:r>
            <a:r>
              <a:rPr lang="en-US" sz="1400" dirty="0" smtClean="0"/>
              <a:t>/ </a:t>
            </a:r>
            <a:r>
              <a:rPr lang="en-US" sz="1400" dirty="0" smtClean="0"/>
              <a:t>insurance agent </a:t>
            </a:r>
            <a:r>
              <a:rPr lang="en-US" sz="1400" dirty="0" smtClean="0"/>
              <a:t>/ </a:t>
            </a:r>
            <a:r>
              <a:rPr lang="en-US" sz="1400" dirty="0" smtClean="0"/>
              <a:t>interviewer </a:t>
            </a:r>
            <a:r>
              <a:rPr lang="en-US" sz="1400" dirty="0" smtClean="0"/>
              <a:t>/ </a:t>
            </a:r>
            <a:r>
              <a:rPr lang="en-US" sz="1400" dirty="0" smtClean="0"/>
              <a:t>investigator </a:t>
            </a:r>
            <a:r>
              <a:rPr lang="en-US" sz="1400" dirty="0" smtClean="0"/>
              <a:t>/ </a:t>
            </a:r>
            <a:r>
              <a:rPr lang="en-US" sz="1400" dirty="0" smtClean="0"/>
              <a:t>juvenile justice planner </a:t>
            </a:r>
            <a:r>
              <a:rPr lang="en-US" sz="1400" dirty="0" smtClean="0"/>
              <a:t>/ </a:t>
            </a:r>
            <a:r>
              <a:rPr lang="en-US" sz="1400" dirty="0" smtClean="0"/>
              <a:t>juvenile prevention program coordinator </a:t>
            </a:r>
            <a:r>
              <a:rPr lang="en-US" sz="1400" dirty="0" smtClean="0"/>
              <a:t>/ </a:t>
            </a:r>
            <a:r>
              <a:rPr lang="en-US" sz="1400" dirty="0" smtClean="0"/>
              <a:t>juvenile specialist </a:t>
            </a:r>
            <a:r>
              <a:rPr lang="en-US" sz="1400" dirty="0" smtClean="0"/>
              <a:t>/ </a:t>
            </a:r>
            <a:r>
              <a:rPr lang="en-US" sz="1400" dirty="0" smtClean="0"/>
              <a:t>living unit assistant </a:t>
            </a:r>
            <a:r>
              <a:rPr lang="en-US" sz="1400" dirty="0" smtClean="0"/>
              <a:t>/ </a:t>
            </a:r>
            <a:r>
              <a:rPr lang="en-US" sz="1400" dirty="0" smtClean="0"/>
              <a:t>loading dock superintendent </a:t>
            </a:r>
            <a:r>
              <a:rPr lang="en-US" sz="1400" dirty="0" smtClean="0"/>
              <a:t>/ </a:t>
            </a:r>
            <a:r>
              <a:rPr lang="en-US" sz="1400" dirty="0" smtClean="0"/>
              <a:t>management trainee </a:t>
            </a:r>
            <a:r>
              <a:rPr lang="en-US" sz="1400" dirty="0" smtClean="0"/>
              <a:t>/ </a:t>
            </a:r>
            <a:r>
              <a:rPr lang="en-US" sz="1400" dirty="0" smtClean="0"/>
              <a:t>marketing manager </a:t>
            </a:r>
            <a:r>
              <a:rPr lang="en-US" sz="1400" dirty="0" smtClean="0"/>
              <a:t>/ </a:t>
            </a:r>
            <a:r>
              <a:rPr lang="en-US" sz="1400" dirty="0" smtClean="0"/>
              <a:t>mental retardation professional </a:t>
            </a:r>
            <a:r>
              <a:rPr lang="en-US" sz="1400" dirty="0" smtClean="0"/>
              <a:t>/ </a:t>
            </a:r>
            <a:r>
              <a:rPr lang="en-US" sz="1400" dirty="0" smtClean="0"/>
              <a:t>mental retardation unit manager </a:t>
            </a:r>
            <a:r>
              <a:rPr lang="en-US" sz="1400" dirty="0" smtClean="0"/>
              <a:t>/ </a:t>
            </a:r>
            <a:r>
              <a:rPr lang="en-US" sz="1400" dirty="0" smtClean="0"/>
              <a:t>neighborhood outreach worker </a:t>
            </a:r>
            <a:r>
              <a:rPr lang="en-US" sz="1400" dirty="0" smtClean="0"/>
              <a:t>/ </a:t>
            </a:r>
            <a:r>
              <a:rPr lang="en-US" sz="1400" dirty="0" smtClean="0"/>
              <a:t>occupational information developer </a:t>
            </a:r>
            <a:r>
              <a:rPr lang="en-US" sz="1400" dirty="0" smtClean="0"/>
              <a:t>/ </a:t>
            </a:r>
            <a:r>
              <a:rPr lang="en-US" sz="1400" dirty="0" smtClean="0"/>
              <a:t>park and recreation director </a:t>
            </a:r>
            <a:r>
              <a:rPr lang="en-US" sz="1400" dirty="0" smtClean="0"/>
              <a:t>/ </a:t>
            </a:r>
            <a:r>
              <a:rPr lang="en-US" sz="1400" dirty="0" smtClean="0"/>
              <a:t>patient service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personnel analyst </a:t>
            </a:r>
            <a:r>
              <a:rPr lang="en-US" sz="1400" dirty="0" smtClean="0"/>
              <a:t>/ </a:t>
            </a:r>
            <a:r>
              <a:rPr lang="en-US" sz="1400" dirty="0" smtClean="0"/>
              <a:t>personnel coordinator </a:t>
            </a:r>
            <a:r>
              <a:rPr lang="en-US" sz="1400" dirty="0" smtClean="0"/>
              <a:t>/ </a:t>
            </a:r>
            <a:r>
              <a:rPr lang="en-US" sz="1400" dirty="0" smtClean="0"/>
              <a:t>personnel generalist </a:t>
            </a:r>
            <a:r>
              <a:rPr lang="en-US" sz="1400" dirty="0" smtClean="0"/>
              <a:t>/ </a:t>
            </a:r>
            <a:r>
              <a:rPr lang="en-US" sz="1400" dirty="0" smtClean="0"/>
              <a:t>planner-assistant </a:t>
            </a:r>
            <a:r>
              <a:rPr lang="en-US" sz="1400" dirty="0" smtClean="0"/>
              <a:t>/ </a:t>
            </a:r>
            <a:r>
              <a:rPr lang="en-US" sz="1400" dirty="0" smtClean="0"/>
              <a:t>planner-evaluator </a:t>
            </a:r>
            <a:r>
              <a:rPr lang="en-US" sz="1400" dirty="0" smtClean="0"/>
              <a:t>/ </a:t>
            </a:r>
            <a:r>
              <a:rPr lang="en-US" sz="1400" dirty="0" smtClean="0"/>
              <a:t>private school representative </a:t>
            </a:r>
            <a:r>
              <a:rPr lang="en-US" sz="1400" dirty="0" smtClean="0"/>
              <a:t>/ </a:t>
            </a:r>
            <a:r>
              <a:rPr lang="en-US" sz="1400" dirty="0" smtClean="0"/>
              <a:t>private tutor </a:t>
            </a:r>
            <a:r>
              <a:rPr lang="en-US" sz="1400" dirty="0" smtClean="0"/>
              <a:t>/ </a:t>
            </a:r>
            <a:r>
              <a:rPr lang="en-US" sz="1400" dirty="0" smtClean="0"/>
              <a:t>probation officer </a:t>
            </a:r>
            <a:r>
              <a:rPr lang="en-US" sz="1400" dirty="0" smtClean="0"/>
              <a:t>/ </a:t>
            </a:r>
            <a:r>
              <a:rPr lang="en-US" sz="1400" dirty="0" smtClean="0"/>
              <a:t>program consultant </a:t>
            </a:r>
            <a:r>
              <a:rPr lang="en-US" sz="1400" dirty="0" smtClean="0"/>
              <a:t>/ </a:t>
            </a:r>
            <a:r>
              <a:rPr lang="en-US" sz="1400" dirty="0" smtClean="0"/>
              <a:t>program coordinator </a:t>
            </a:r>
            <a:r>
              <a:rPr lang="en-US" sz="1400" dirty="0" smtClean="0"/>
              <a:t>/ </a:t>
            </a:r>
            <a:r>
              <a:rPr lang="en-US" sz="1400" dirty="0" smtClean="0"/>
              <a:t>program director </a:t>
            </a:r>
            <a:r>
              <a:rPr lang="en-US" sz="1400" dirty="0" smtClean="0"/>
              <a:t>/ </a:t>
            </a:r>
            <a:r>
              <a:rPr lang="en-US" sz="1400" dirty="0" smtClean="0"/>
              <a:t>project learning instructor </a:t>
            </a:r>
            <a:r>
              <a:rPr lang="en-US" sz="1400" dirty="0" smtClean="0"/>
              <a:t>/ </a:t>
            </a:r>
            <a:r>
              <a:rPr lang="en-US" sz="1400" dirty="0" smtClean="0"/>
              <a:t>police training coordinator </a:t>
            </a:r>
            <a:r>
              <a:rPr lang="en-US" sz="1400" dirty="0" smtClean="0"/>
              <a:t>/ </a:t>
            </a:r>
            <a:r>
              <a:rPr lang="en-US" sz="1400" dirty="0" smtClean="0"/>
              <a:t>public information officer </a:t>
            </a:r>
            <a:r>
              <a:rPr lang="en-US" sz="1400" dirty="0" smtClean="0"/>
              <a:t>/ </a:t>
            </a:r>
            <a:r>
              <a:rPr lang="en-US" sz="1400" dirty="0" smtClean="0"/>
              <a:t>rehabilitation aid </a:t>
            </a:r>
            <a:r>
              <a:rPr lang="en-US" sz="1400" dirty="0" smtClean="0"/>
              <a:t>/ </a:t>
            </a:r>
            <a:r>
              <a:rPr lang="en-US" sz="1400" dirty="0" smtClean="0"/>
              <a:t>relief house parent </a:t>
            </a:r>
            <a:r>
              <a:rPr lang="en-US" sz="1400" dirty="0" smtClean="0"/>
              <a:t>/ </a:t>
            </a:r>
            <a:r>
              <a:rPr lang="en-US" sz="1400" dirty="0" smtClean="0"/>
              <a:t>research analyst/planner </a:t>
            </a:r>
            <a:r>
              <a:rPr lang="en-US" sz="1400" dirty="0" smtClean="0"/>
              <a:t>/ </a:t>
            </a:r>
            <a:r>
              <a:rPr lang="en-US" sz="1400" dirty="0" smtClean="0"/>
              <a:t>research assistant </a:t>
            </a:r>
            <a:r>
              <a:rPr lang="en-US" sz="1400" dirty="0" smtClean="0"/>
              <a:t>/ </a:t>
            </a:r>
            <a:r>
              <a:rPr lang="en-US" sz="1400" dirty="0" smtClean="0"/>
              <a:t>research trainee </a:t>
            </a:r>
            <a:r>
              <a:rPr lang="en-US" sz="1400" dirty="0" smtClean="0"/>
              <a:t>/ </a:t>
            </a:r>
            <a:r>
              <a:rPr lang="en-US" sz="1400" dirty="0" smtClean="0"/>
              <a:t>residence counselor </a:t>
            </a:r>
            <a:r>
              <a:rPr lang="en-US" sz="1400" dirty="0" smtClean="0"/>
              <a:t>/ </a:t>
            </a:r>
            <a:r>
              <a:rPr lang="en-US" sz="1400" dirty="0" smtClean="0"/>
              <a:t>resident aid </a:t>
            </a:r>
            <a:r>
              <a:rPr lang="en-US" sz="1400" dirty="0" smtClean="0"/>
              <a:t>/ </a:t>
            </a:r>
            <a:r>
              <a:rPr lang="en-US" sz="1400" dirty="0" smtClean="0"/>
              <a:t>resident caretaker </a:t>
            </a:r>
            <a:r>
              <a:rPr lang="en-US" sz="1400" dirty="0" smtClean="0"/>
              <a:t>/ </a:t>
            </a:r>
            <a:r>
              <a:rPr lang="en-US" sz="1400" dirty="0" smtClean="0"/>
              <a:t>residential assistant </a:t>
            </a:r>
            <a:r>
              <a:rPr lang="en-US" sz="1400" dirty="0" smtClean="0"/>
              <a:t>/ </a:t>
            </a:r>
            <a:r>
              <a:rPr lang="en-US" sz="1400" dirty="0" smtClean="0"/>
              <a:t>residential director </a:t>
            </a:r>
            <a:r>
              <a:rPr lang="en-US" sz="1400" dirty="0" smtClean="0"/>
              <a:t>/ </a:t>
            </a:r>
            <a:r>
              <a:rPr lang="en-US" sz="1400" dirty="0" smtClean="0"/>
              <a:t>residential service coordinator </a:t>
            </a:r>
            <a:r>
              <a:rPr lang="en-US" sz="1400" dirty="0" smtClean="0"/>
              <a:t>/ </a:t>
            </a:r>
            <a:r>
              <a:rPr lang="en-US" sz="1400" dirty="0" smtClean="0"/>
              <a:t>residential supervisor </a:t>
            </a:r>
            <a:r>
              <a:rPr lang="en-US" sz="1400" dirty="0" smtClean="0"/>
              <a:t>/ </a:t>
            </a:r>
            <a:r>
              <a:rPr lang="en-US" sz="1400" dirty="0" smtClean="0"/>
              <a:t>resource developer </a:t>
            </a:r>
            <a:r>
              <a:rPr lang="en-US" sz="1400" dirty="0" smtClean="0"/>
              <a:t>/ </a:t>
            </a:r>
            <a:r>
              <a:rPr lang="en-US" sz="1400" dirty="0" smtClean="0"/>
              <a:t>retail manager </a:t>
            </a:r>
            <a:r>
              <a:rPr lang="en-US" sz="1400" dirty="0" smtClean="0"/>
              <a:t>/ </a:t>
            </a:r>
            <a:r>
              <a:rPr lang="en-US" sz="1400" dirty="0" smtClean="0"/>
              <a:t>salesperson </a:t>
            </a:r>
            <a:r>
              <a:rPr lang="en-US" sz="1400" dirty="0" smtClean="0"/>
              <a:t>/ </a:t>
            </a:r>
            <a:r>
              <a:rPr lang="en-US" sz="1400" dirty="0" smtClean="0"/>
              <a:t>secretary </a:t>
            </a:r>
            <a:r>
              <a:rPr lang="en-US" sz="1400" dirty="0" smtClean="0"/>
              <a:t>/ </a:t>
            </a:r>
            <a:r>
              <a:rPr lang="en-US" sz="1400" dirty="0" smtClean="0"/>
              <a:t>security officer </a:t>
            </a:r>
            <a:r>
              <a:rPr lang="en-US" sz="1400" dirty="0" smtClean="0"/>
              <a:t>/ </a:t>
            </a:r>
            <a:r>
              <a:rPr lang="en-US" sz="1400" dirty="0" smtClean="0"/>
              <a:t>service advisor </a:t>
            </a:r>
            <a:r>
              <a:rPr lang="en-US" sz="1400" dirty="0" smtClean="0"/>
              <a:t>/ </a:t>
            </a:r>
            <a:r>
              <a:rPr lang="en-US" sz="1400" dirty="0" smtClean="0"/>
              <a:t>social service director </a:t>
            </a:r>
            <a:r>
              <a:rPr lang="en-US" sz="1400" dirty="0" smtClean="0"/>
              <a:t>/ </a:t>
            </a:r>
            <a:r>
              <a:rPr lang="en-US" sz="1400" dirty="0" smtClean="0"/>
              <a:t>social services supervisor </a:t>
            </a:r>
            <a:r>
              <a:rPr lang="en-US" sz="1400" dirty="0" smtClean="0"/>
              <a:t>/ </a:t>
            </a:r>
            <a:r>
              <a:rPr lang="en-US" sz="1400" dirty="0" smtClean="0"/>
              <a:t>social studies teacher </a:t>
            </a:r>
            <a:r>
              <a:rPr lang="en-US" sz="1400" dirty="0" smtClean="0"/>
              <a:t>/ </a:t>
            </a:r>
            <a:r>
              <a:rPr lang="en-US" sz="1400" dirty="0" smtClean="0"/>
              <a:t>social worker </a:t>
            </a:r>
            <a:r>
              <a:rPr lang="en-US" sz="1400" dirty="0" smtClean="0"/>
              <a:t>/ </a:t>
            </a:r>
            <a:r>
              <a:rPr lang="en-US" sz="1400" dirty="0" smtClean="0"/>
              <a:t>social worker coordinator </a:t>
            </a:r>
            <a:r>
              <a:rPr lang="en-US" sz="1400" dirty="0" smtClean="0"/>
              <a:t>/ </a:t>
            </a:r>
            <a:r>
              <a:rPr lang="en-US" sz="1400" dirty="0" smtClean="0"/>
              <a:t>statistical assistant </a:t>
            </a:r>
            <a:r>
              <a:rPr lang="en-US" sz="1400" dirty="0" smtClean="0"/>
              <a:t>/ </a:t>
            </a:r>
            <a:r>
              <a:rPr lang="en-US" sz="1400" dirty="0" smtClean="0"/>
              <a:t>student activities adviser </a:t>
            </a:r>
            <a:r>
              <a:rPr lang="en-US" sz="1400" dirty="0" smtClean="0"/>
              <a:t>/ </a:t>
            </a:r>
            <a:r>
              <a:rPr lang="en-US" sz="1400" dirty="0" smtClean="0"/>
              <a:t>supervisor </a:t>
            </a:r>
            <a:r>
              <a:rPr lang="en-US" sz="1400" dirty="0" smtClean="0"/>
              <a:t>/ </a:t>
            </a:r>
            <a:r>
              <a:rPr lang="en-US" sz="1400" dirty="0" smtClean="0"/>
              <a:t>support service manager </a:t>
            </a:r>
            <a:r>
              <a:rPr lang="en-US" sz="1400" dirty="0" smtClean="0"/>
              <a:t>/ </a:t>
            </a:r>
            <a:r>
              <a:rPr lang="en-US" sz="1400" dirty="0" smtClean="0"/>
              <a:t>task force coordinator </a:t>
            </a:r>
            <a:r>
              <a:rPr lang="en-US" sz="1400" dirty="0" smtClean="0"/>
              <a:t>/ </a:t>
            </a:r>
            <a:r>
              <a:rPr lang="en-US" sz="1400" dirty="0" smtClean="0"/>
              <a:t>admissions clerk </a:t>
            </a:r>
            <a:r>
              <a:rPr lang="en-US" sz="1400" dirty="0" smtClean="0"/>
              <a:t>/ </a:t>
            </a:r>
            <a:r>
              <a:rPr lang="en-US" sz="1400" dirty="0" smtClean="0"/>
              <a:t>textbook coordinator </a:t>
            </a:r>
            <a:r>
              <a:rPr lang="en-US" sz="1400" dirty="0" smtClean="0"/>
              <a:t>/ </a:t>
            </a:r>
            <a:r>
              <a:rPr lang="en-US" sz="1400" dirty="0" smtClean="0"/>
              <a:t>trainer </a:t>
            </a:r>
            <a:r>
              <a:rPr lang="en-US" sz="1400" dirty="0" smtClean="0"/>
              <a:t>/ </a:t>
            </a:r>
            <a:r>
              <a:rPr lang="en-US" sz="1400" dirty="0" smtClean="0"/>
              <a:t>trainer-coordinator </a:t>
            </a:r>
            <a:r>
              <a:rPr lang="en-US" sz="1400" dirty="0" smtClean="0"/>
              <a:t>/ </a:t>
            </a:r>
            <a:r>
              <a:rPr lang="en-US" sz="1400" dirty="0" smtClean="0"/>
              <a:t>veteran's adviser </a:t>
            </a:r>
            <a:r>
              <a:rPr lang="en-US" sz="1400" dirty="0" smtClean="0"/>
              <a:t>/ </a:t>
            </a:r>
            <a:r>
              <a:rPr lang="en-US" sz="1400" dirty="0" smtClean="0"/>
              <a:t>volunteer coordinator </a:t>
            </a:r>
            <a:r>
              <a:rPr lang="en-US" sz="1400" dirty="0" smtClean="0"/>
              <a:t>/ </a:t>
            </a:r>
            <a:r>
              <a:rPr lang="en-US" sz="1400" dirty="0" smtClean="0"/>
              <a:t>work activity program director </a:t>
            </a:r>
            <a:r>
              <a:rPr lang="en-US" sz="1400" dirty="0" smtClean="0"/>
              <a:t>/ </a:t>
            </a:r>
            <a:r>
              <a:rPr lang="en-US" sz="1400" dirty="0" smtClean="0"/>
              <a:t>youth </a:t>
            </a:r>
            <a:r>
              <a:rPr lang="en-US" sz="1400" dirty="0" smtClean="0"/>
              <a:t>worker	From </a:t>
            </a:r>
            <a:r>
              <a:rPr lang="en-US" sz="1400" dirty="0" smtClean="0">
                <a:hlinkClick r:id="rId2"/>
              </a:rPr>
              <a:t>http://www.apa.org/ed/wanttobecome.html</a:t>
            </a:r>
            <a:r>
              <a:rPr lang="en-US" sz="1400" dirty="0" smtClean="0"/>
              <a:t>, Retrieved 01/05/08</a:t>
            </a:r>
          </a:p>
        </p:txBody>
      </p:sp>
    </p:spTree>
    <p:extLst>
      <p:ext uri="{BB962C8B-B14F-4D97-AF65-F5344CB8AC3E}">
        <p14:creationId xmlns:p14="http://schemas.microsoft.com/office/powerpoint/2010/main" val="38574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5" descr="Work Settings for Baccalaureate Degree Recipients in Psychology: 19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618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057400" y="6096000"/>
            <a:ext cx="655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Retrieved 1/21/08 from: http://research.apa.org/baccalaureate02.html</a:t>
            </a:r>
          </a:p>
        </p:txBody>
      </p:sp>
    </p:spTree>
    <p:extLst>
      <p:ext uri="{BB962C8B-B14F-4D97-AF65-F5344CB8AC3E}">
        <p14:creationId xmlns:p14="http://schemas.microsoft.com/office/powerpoint/2010/main" val="30441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Elephant" pitchFamily="18" charset="0"/>
              </a:rPr>
              <a:t>There are jobs: Now </a:t>
            </a:r>
            <a:r>
              <a:rPr lang="en-US" dirty="0" smtClean="0">
                <a:latin typeface="Elephant" pitchFamily="18" charset="0"/>
              </a:rPr>
              <a:t>what?</a:t>
            </a:r>
            <a:endParaRPr lang="en-US" dirty="0" smtClean="0">
              <a:latin typeface="Elephant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know there are jobs out there, but how do you </a:t>
            </a:r>
            <a:r>
              <a:rPr lang="en-US" dirty="0" smtClean="0"/>
              <a:t>choose?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Picking what you do NOT want to do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are </a:t>
            </a:r>
            <a:r>
              <a:rPr lang="en-US" dirty="0" smtClean="0"/>
              <a:t>you good at?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Utilize your strengths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Clarify your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your research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Still need </a:t>
            </a:r>
            <a:r>
              <a:rPr lang="en-US" dirty="0" smtClean="0"/>
              <a:t>help? </a:t>
            </a:r>
            <a:r>
              <a:rPr lang="en-US" dirty="0" smtClean="0"/>
              <a:t>Try a Career Counseling Class (ex: CPU 100)</a:t>
            </a:r>
          </a:p>
        </p:txBody>
      </p:sp>
    </p:spTree>
    <p:extLst>
      <p:ext uri="{BB962C8B-B14F-4D97-AF65-F5344CB8AC3E}">
        <p14:creationId xmlns:p14="http://schemas.microsoft.com/office/powerpoint/2010/main" val="27371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Elephant" pitchFamily="18" charset="0"/>
              </a:rPr>
              <a:t>Into the Job Market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employers want: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Communication skills, strong work ethic, flexibility, ability to problem solve, initiative, motivation, teamwork, willingness to learn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~75,000 graduates a year w/ BA (75% women)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Drop in salary (statistically)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Need to negotiate: salary, benefits, raises, etc..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Salary differentials based on 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Starting salaries (Nat’l #s)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BA/BS ~30k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Masters ~34k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PhD ~45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Depends on location</a:t>
            </a:r>
          </a:p>
          <a:p>
            <a:pPr lvl="1" algn="r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/>
              <a:t>From personal notes from Workshop presented at WPA in 2006 by Betsy L. Morgan:</a:t>
            </a:r>
          </a:p>
          <a:p>
            <a:pPr lvl="1" algn="r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/>
              <a:t> “I’m a Psych Major…Now </a:t>
            </a:r>
            <a:r>
              <a:rPr lang="en-US" sz="1200" dirty="0" smtClean="0"/>
              <a:t>what/” 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436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Psychology has Numerous Subfields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Psychological Association has 54 divisions reflecting subfields and specialties </a:t>
            </a:r>
            <a:r>
              <a:rPr lang="en-US" dirty="0" smtClean="0">
                <a:hlinkClick r:id="rId2"/>
              </a:rPr>
              <a:t>http://www.apa.org/about/division/join.aspx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Advanced degrees rarely emphasize Psychology in general, but an area of expertise</a:t>
            </a:r>
          </a:p>
          <a:p>
            <a:r>
              <a:rPr lang="en-US" dirty="0" smtClean="0"/>
              <a:t>At the undergraduate level, the BA is general and students take classes in each of the major areas (the core courses on the pink sheet):</a:t>
            </a:r>
            <a:r>
              <a:rPr lang="pl-PL" dirty="0" smtClean="0"/>
              <a:t> </a:t>
            </a:r>
            <a:endParaRPr lang="en-US" dirty="0" smtClean="0"/>
          </a:p>
          <a:p>
            <a:pPr lvl="1"/>
            <a:r>
              <a:rPr lang="pl-PL" dirty="0" smtClean="0"/>
              <a:t>A. Clinical</a:t>
            </a:r>
          </a:p>
          <a:p>
            <a:pPr lvl="1"/>
            <a:r>
              <a:rPr lang="en-US" dirty="0" smtClean="0"/>
              <a:t>B. Developmental</a:t>
            </a:r>
          </a:p>
          <a:p>
            <a:pPr lvl="1"/>
            <a:r>
              <a:rPr lang="en-US" dirty="0" smtClean="0"/>
              <a:t>C. Learning/Cognition</a:t>
            </a:r>
          </a:p>
          <a:p>
            <a:pPr lvl="1"/>
            <a:r>
              <a:rPr lang="en-US" dirty="0" smtClean="0"/>
              <a:t>D. Advanced Methods</a:t>
            </a:r>
          </a:p>
          <a:p>
            <a:pPr lvl="1"/>
            <a:r>
              <a:rPr lang="en-US" dirty="0" smtClean="0"/>
              <a:t>E. Organizational/Social</a:t>
            </a:r>
          </a:p>
          <a:p>
            <a:pPr lvl="1"/>
            <a:r>
              <a:rPr lang="en-US" dirty="0" smtClean="0"/>
              <a:t>F. Culture/Diversity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Elephant" pitchFamily="18" charset="0"/>
              </a:rPr>
              <a:t>You are Valuable!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Pay attention to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You do not want to be miserable because  you did not pay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Look at what you need to achieve your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Some careers require a graduate degree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Maybe a minor or certificate will 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Test drive with internships and volunteer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Look around you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 you see a </a:t>
            </a:r>
            <a:r>
              <a:rPr lang="en-US" sz="2000" dirty="0" smtClean="0"/>
              <a:t>need? </a:t>
            </a:r>
            <a:r>
              <a:rPr lang="en-US" sz="2000" dirty="0" smtClean="0"/>
              <a:t>Maybe you can fill it!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 the research!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 say it every time… but really! RESEARCH!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And here are some resources… </a:t>
            </a:r>
          </a:p>
        </p:txBody>
      </p:sp>
    </p:spTree>
    <p:extLst>
      <p:ext uri="{BB962C8B-B14F-4D97-AF65-F5344CB8AC3E}">
        <p14:creationId xmlns:p14="http://schemas.microsoft.com/office/powerpoint/2010/main" val="37024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Elephant" pitchFamily="18" charset="0"/>
              </a:rPr>
              <a:t>Check It Out!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2"/>
              </a:rPr>
              <a:t>http://career.berkeley.edu/Major/Psych.stm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3"/>
              </a:rPr>
              <a:t>http://career.csupomona.edu/majors%208-6-03/information/psychology.pdf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4"/>
              </a:rPr>
              <a:t>http://www.socialpsychology.org/career.htm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5"/>
              </a:rPr>
              <a:t>http://stats.bls.gov/oco/ocos056.htm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6"/>
              </a:rPr>
              <a:t>http://www.nbcc.org/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7"/>
              </a:rPr>
              <a:t>http://www.psychwww.com/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8"/>
              </a:rPr>
              <a:t>http://www.psychologicalscience.org/apssc/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9"/>
              </a:rPr>
              <a:t>http://research.apa.org/PipelineGraphic.pdf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hlinkClick r:id="rId10"/>
              </a:rPr>
              <a:t>http://online.onetcenter.org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8330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Clinical psychology: </a:t>
            </a:r>
            <a:r>
              <a:rPr lang="en-US" dirty="0" smtClean="0"/>
              <a:t>psychological assessment and psychotherapy. Similar fields: </a:t>
            </a:r>
            <a:r>
              <a:rPr lang="en-US" b="1" dirty="0" smtClean="0"/>
              <a:t>Counseling, School, Social Work</a:t>
            </a:r>
          </a:p>
          <a:p>
            <a:r>
              <a:rPr lang="en-US" b="1" dirty="0" smtClean="0"/>
              <a:t>Courses: </a:t>
            </a:r>
            <a:r>
              <a:rPr lang="en-US" dirty="0" smtClean="0"/>
              <a:t>Personality</a:t>
            </a:r>
            <a:r>
              <a:rPr lang="pl-PL" dirty="0" smtClean="0"/>
              <a:t>, </a:t>
            </a:r>
            <a:r>
              <a:rPr lang="en-US" dirty="0" smtClean="0"/>
              <a:t>Counseling Theory</a:t>
            </a:r>
            <a:r>
              <a:rPr lang="pl-PL" dirty="0" smtClean="0"/>
              <a:t>, </a:t>
            </a:r>
            <a:r>
              <a:rPr lang="en-US" dirty="0" smtClean="0"/>
              <a:t>Abnormal,</a:t>
            </a:r>
            <a:r>
              <a:rPr lang="pl-PL" dirty="0" smtClean="0"/>
              <a:t> </a:t>
            </a:r>
            <a:r>
              <a:rPr lang="en-US" dirty="0" err="1" smtClean="0"/>
              <a:t>Psy</a:t>
            </a:r>
            <a:r>
              <a:rPr lang="en-US" dirty="0" smtClean="0"/>
              <a:t> Testing, Counseling Skills, Community, Legal/Ethical </a:t>
            </a:r>
            <a:r>
              <a:rPr lang="en-US" dirty="0" err="1" smtClean="0"/>
              <a:t>Iss</a:t>
            </a:r>
            <a:r>
              <a:rPr lang="en-US" dirty="0" smtClean="0"/>
              <a:t>., Behavior Management</a:t>
            </a:r>
            <a:endParaRPr lang="en-US" b="1" dirty="0" smtClean="0"/>
          </a:p>
          <a:p>
            <a:r>
              <a:rPr lang="en-US" b="1" dirty="0" smtClean="0"/>
              <a:t>Faculty:  </a:t>
            </a:r>
            <a:r>
              <a:rPr lang="en-US" dirty="0" smtClean="0"/>
              <a:t>Barker, DeJonghe, Mio, Roades,  Sturges, </a:t>
            </a:r>
            <a:r>
              <a:rPr lang="en-US" dirty="0" smtClean="0"/>
              <a:t>Thomas, New Hire 2013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MS, MFT, MSW, LCSW, PhD, </a:t>
            </a:r>
            <a:r>
              <a:rPr lang="en-US" dirty="0" err="1" smtClean="0"/>
              <a:t>PsyD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practice, hospital or clinic setting, university professor (PhD)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+11% (average); increased demand in hospitals, schools, social service agencies, mental health centers, substance abuse treatment clinics and private companies is expected to drive the need for more trained psychologists.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Clinical, Counseling,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Median annual wages</a:t>
            </a:r>
          </a:p>
          <a:p>
            <a:pPr lvl="1" fontAlgn="t"/>
            <a:r>
              <a:rPr lang="en-US" dirty="0" smtClean="0"/>
              <a:t>Offices of other health practitioners $68,400</a:t>
            </a:r>
          </a:p>
          <a:p>
            <a:pPr lvl="1" fontAlgn="t"/>
            <a:r>
              <a:rPr lang="en-US" dirty="0" smtClean="0"/>
              <a:t>Elementary and secondary schools $65,710</a:t>
            </a:r>
          </a:p>
          <a:p>
            <a:pPr lvl="1" fontAlgn="t"/>
            <a:r>
              <a:rPr lang="en-US" dirty="0" smtClean="0"/>
              <a:t>State government $63,710</a:t>
            </a:r>
          </a:p>
          <a:p>
            <a:pPr lvl="1" fontAlgn="t"/>
            <a:r>
              <a:rPr lang="en-US" dirty="0" smtClean="0"/>
              <a:t>Outpatient care centers $59,130</a:t>
            </a:r>
          </a:p>
          <a:p>
            <a:pPr lvl="1" fontAlgn="t"/>
            <a:r>
              <a:rPr lang="en-US" dirty="0" smtClean="0"/>
              <a:t>Individual and family services $57,440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Cognitive: </a:t>
            </a:r>
            <a:r>
              <a:rPr lang="en-US" dirty="0" smtClean="0"/>
              <a:t>thoughts, perceptions, memory, learning. Similar fields: </a:t>
            </a:r>
            <a:r>
              <a:rPr lang="en-US" b="1" dirty="0" smtClean="0"/>
              <a:t>Psycholinguistics, Sensation &amp; Perception</a:t>
            </a:r>
          </a:p>
          <a:p>
            <a:r>
              <a:rPr lang="en-US" b="1" dirty="0" smtClean="0"/>
              <a:t>Courses: </a:t>
            </a:r>
            <a:r>
              <a:rPr lang="en-US" dirty="0" smtClean="0"/>
              <a:t>Cognitive, Memory &amp; Amnesia, Learning, Sensation &amp; Perception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Alvarado, (Horner), Mio, Von Glahn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computers e.g., human learning/usability, educational testing,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Community: </a:t>
            </a:r>
            <a:r>
              <a:rPr lang="en-US" dirty="0" smtClean="0"/>
              <a:t>promoting health and empowerment; preventing problems in communities. 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Community, Multicultural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Barker, (Mio)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PhD. Clinical/Community degrees.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non-profit, community-based organization,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Developmental:  </a:t>
            </a:r>
            <a:r>
              <a:rPr lang="en-US" dirty="0" smtClean="0"/>
              <a:t>social, cognitive, and emotional development across the lifespan. 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Early Childhood, Middle Childhood, Adolescent, Basic Lifespan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Fuqua, Siaw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child care facility, educational facilities, work with special needs children, community-based organization,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Experimental:  </a:t>
            </a:r>
            <a:r>
              <a:rPr lang="en-US" dirty="0" smtClean="0"/>
              <a:t>method rather than subject; focus on discovering the processes underlying behavior and cognition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Research Methods, Experimental Psychology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Alvarado, Casad, Goldman, Horner, Von Glahn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university and private research centers and in business, nonprofit, and governmental organizations.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of Psychology at 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Health:  </a:t>
            </a:r>
            <a:r>
              <a:rPr lang="en-US" dirty="0" smtClean="0"/>
              <a:t>biological, psychological, environmental, and cultural factors in physical health and the prevention of illness. </a:t>
            </a:r>
            <a:endParaRPr lang="en-US" b="1" dirty="0" smtClean="0"/>
          </a:p>
          <a:p>
            <a:r>
              <a:rPr lang="en-US" b="1" dirty="0" smtClean="0"/>
              <a:t>Courses: </a:t>
            </a:r>
            <a:r>
              <a:rPr lang="en-US" dirty="0" smtClean="0"/>
              <a:t>Health, Human Sexuality, Biology Courses</a:t>
            </a:r>
          </a:p>
          <a:p>
            <a:r>
              <a:rPr lang="en-US" b="1" dirty="0" smtClean="0"/>
              <a:t>Faculty:  </a:t>
            </a:r>
            <a:r>
              <a:rPr lang="en-US" dirty="0" smtClean="0"/>
              <a:t>Fuqua, Sturges</a:t>
            </a:r>
            <a:endParaRPr lang="en-US" b="1" dirty="0" smtClean="0"/>
          </a:p>
          <a:p>
            <a:r>
              <a:rPr lang="en-US" b="1" dirty="0" smtClean="0"/>
              <a:t>Degrees:</a:t>
            </a:r>
            <a:r>
              <a:rPr lang="en-US" dirty="0" smtClean="0"/>
              <a:t> MA, MPH, PhD</a:t>
            </a:r>
            <a:endParaRPr lang="en-US" b="1" dirty="0" smtClean="0"/>
          </a:p>
          <a:p>
            <a:r>
              <a:rPr lang="en-US" b="1" dirty="0" smtClean="0"/>
              <a:t>Careers:</a:t>
            </a:r>
            <a:r>
              <a:rPr lang="en-US" dirty="0" smtClean="0"/>
              <a:t> private research firm, government agency (CDC), health firm, medical facility, university professor</a:t>
            </a:r>
          </a:p>
          <a:p>
            <a:r>
              <a:rPr lang="en-US" b="1" dirty="0" smtClean="0"/>
              <a:t>Career outlook: </a:t>
            </a:r>
            <a:r>
              <a:rPr lang="en-US" dirty="0" smtClean="0"/>
              <a:t>Department of Labor suggests that job opportunities will be the most plentiful for those with doctoral degrees in applied specialty areas such as </a:t>
            </a:r>
            <a:r>
              <a:rPr lang="en-US" dirty="0" smtClean="0">
                <a:hlinkClick r:id="rId2"/>
              </a:rPr>
              <a:t>health psychology</a:t>
            </a:r>
            <a:r>
              <a:rPr lang="en-US" dirty="0" smtClean="0"/>
              <a:t>. 14% growth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joring in Psychology? &amp;#x0D;&amp;#x0A;But What is Your Area?&amp;quot;&quot;/&gt;&lt;property id=&quot;20307&quot; value=&quot;256&quot;/&gt;&lt;/object&gt;&lt;object type=&quot;3&quot; unique_id=&quot;10032&quot;&gt;&lt;property id=&quot;20148&quot; value=&quot;5&quot;/&gt;&lt;property id=&quot;20300&quot; value=&quot;Slide 2 - &amp;quot;Psychology has Numerous Subfields&amp;quot;&quot;/&gt;&lt;property id=&quot;20307&quot; value=&quot;257&quot;/&gt;&lt;/object&gt;&lt;object type=&quot;3&quot; unique_id=&quot;10053&quot;&gt;&lt;property id=&quot;20148&quot; value=&quot;5&quot;/&gt;&lt;property id=&quot;20300&quot; value=&quot;Slide 3 - &amp;quot;Subfields of Psychology at CPP&amp;quot;&quot;/&gt;&lt;property id=&quot;20307&quot; value=&quot;258&quot;/&gt;&lt;/object&gt;&lt;object type=&quot;3&quot; unique_id=&quot;10109&quot;&gt;&lt;property id=&quot;20148&quot; value=&quot;5&quot;/&gt;&lt;property id=&quot;20300&quot; value=&quot;Slide 5 - &amp;quot;Subfields of Psychology at CPP&amp;quot;&quot;/&gt;&lt;property id=&quot;20307&quot; value=&quot;259&quot;/&gt;&lt;/object&gt;&lt;object type=&quot;3&quot; unique_id=&quot;10224&quot;&gt;&lt;property id=&quot;20148&quot; value=&quot;5&quot;/&gt;&lt;property id=&quot;20300&quot; value=&quot;Slide 6 - &amp;quot;Subfields of Psychology at CPP&amp;quot;&quot;/&gt;&lt;property id=&quot;20307&quot; value=&quot;260&quot;/&gt;&lt;/object&gt;&lt;object type=&quot;3&quot; unique_id=&quot;10260&quot;&gt;&lt;property id=&quot;20148&quot; value=&quot;5&quot;/&gt;&lt;property id=&quot;20300&quot; value=&quot;Slide 7 - &amp;quot;Subfields of Psychology at CPP&amp;quot;&quot;/&gt;&lt;property id=&quot;20307&quot; value=&quot;261&quot;/&gt;&lt;/object&gt;&lt;object type=&quot;3&quot; unique_id=&quot;10301&quot;&gt;&lt;property id=&quot;20148&quot; value=&quot;5&quot;/&gt;&lt;property id=&quot;20300&quot; value=&quot;Slide 8 - &amp;quot;Subfields of Psychology at CPP&amp;quot;&quot;/&gt;&lt;property id=&quot;20307&quot; value=&quot;262&quot;/&gt;&lt;/object&gt;&lt;object type=&quot;3&quot; unique_id=&quot;10347&quot;&gt;&lt;property id=&quot;20148&quot; value=&quot;5&quot;/&gt;&lt;property id=&quot;20300&quot; value=&quot;Slide 9 - &amp;quot;Subfields of Psychology at CPP&amp;quot;&quot;/&gt;&lt;property id=&quot;20307&quot; value=&quot;263&quot;/&gt;&lt;/object&gt;&lt;object type=&quot;3&quot; unique_id=&quot;10418&quot;&gt;&lt;property id=&quot;20148&quot; value=&quot;5&quot;/&gt;&lt;property id=&quot;20300&quot; value=&quot;Slide 10 - &amp;quot;Subfields of Psychology at CPP&amp;quot;&quot;/&gt;&lt;property id=&quot;20307&quot; value=&quot;264&quot;/&gt;&lt;/object&gt;&lt;object type=&quot;3&quot; unique_id=&quot;10518&quot;&gt;&lt;property id=&quot;20148&quot; value=&quot;5&quot;/&gt;&lt;property id=&quot;20300&quot; value=&quot;Slide 11 - &amp;quot;Subfields of Psychology at CPP&amp;quot;&quot;/&gt;&lt;property id=&quot;20307&quot; value=&quot;265&quot;/&gt;&lt;/object&gt;&lt;object type=&quot;3&quot; unique_id=&quot;10603&quot;&gt;&lt;property id=&quot;20148&quot; value=&quot;5&quot;/&gt;&lt;property id=&quot;20300&quot; value=&quot;Slide 12 - &amp;quot;Subfields of Psychology at CPP&amp;quot;&quot;/&gt;&lt;property id=&quot;20307&quot; value=&quot;266&quot;/&gt;&lt;/object&gt;&lt;object type=&quot;3&quot; unique_id=&quot;10825&quot;&gt;&lt;property id=&quot;20148&quot; value=&quot;5&quot;/&gt;&lt;property id=&quot;20300&quot; value=&quot;Slide 13 - &amp;quot;Overall Job Outlook&amp;quot;&quot;/&gt;&lt;property id=&quot;20307&quot; value=&quot;267&quot;/&gt;&lt;/object&gt;&lt;object type=&quot;3&quot; unique_id=&quot;10980&quot;&gt;&lt;property id=&quot;20148&quot; value=&quot;5&quot;/&gt;&lt;property id=&quot;20300&quot; value=&quot;Slide 4 - &amp;quot;Clinical, Counseling, School&amp;quot;&quot;/&gt;&lt;property id=&quot;20307&quot; value=&quot;268&quot;/&gt;&lt;/object&gt;&lt;object type=&quot;3&quot; unique_id=&quot;11086&quot;&gt;&lt;property id=&quot;20148&quot; value=&quot;5&quot;/&gt;&lt;property id=&quot;20300&quot; value=&quot;Slide 14 - &amp;quot;Job Outlook, Psychology (Other)&amp;quot;&quot;/&gt;&lt;property id=&quot;20307&quot; value=&quot;26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</TotalTime>
  <Words>1968</Words>
  <Application>Microsoft Office PowerPoint</Application>
  <PresentationFormat>On-screen Show (4:3)</PresentationFormat>
  <Paragraphs>154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Career Outlook in Psychology, Job, and Internship Opportunities</vt:lpstr>
      <vt:lpstr>Psychology has Numerous Subfields</vt:lpstr>
      <vt:lpstr>Subfields of Psychology at CPP</vt:lpstr>
      <vt:lpstr>Clinical, Counseling, School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Subfields of Psychology at CPP</vt:lpstr>
      <vt:lpstr>Overall Job Outlook</vt:lpstr>
      <vt:lpstr>Job Outlook, Psychology (Other)</vt:lpstr>
      <vt:lpstr>Job Opportunities with a BA in Psychology   Thanks to: Alian Kasabian, Psi Chi President 2008-2009</vt:lpstr>
      <vt:lpstr>What can you do with a BA in Psych/</vt:lpstr>
      <vt:lpstr>PowerPoint Presentation</vt:lpstr>
      <vt:lpstr>There are jobs: Now what?</vt:lpstr>
      <vt:lpstr>Into the Job Market</vt:lpstr>
      <vt:lpstr>You are Valuable!</vt:lpstr>
      <vt:lpstr>Check It Out!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Majoring in Psychology? But What is Your Area?</dc:title>
  <dc:creator>Bettina J. Casad</dc:creator>
  <cp:lastModifiedBy>Bettina J. Casad</cp:lastModifiedBy>
  <cp:revision>63</cp:revision>
  <dcterms:created xsi:type="dcterms:W3CDTF">2011-10-24T23:04:58Z</dcterms:created>
  <dcterms:modified xsi:type="dcterms:W3CDTF">2013-01-22T16:53:43Z</dcterms:modified>
</cp:coreProperties>
</file>