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7" r:id="rId2"/>
    <p:sldId id="259" r:id="rId3"/>
    <p:sldId id="260" r:id="rId4"/>
    <p:sldId id="261" r:id="rId5"/>
    <p:sldId id="264" r:id="rId6"/>
  </p:sldIdLst>
  <p:sldSz cx="9144000" cy="5143500" type="screen16x9"/>
  <p:notesSz cx="6858000" cy="9144000"/>
  <p:embeddedFontLst>
    <p:embeddedFont>
      <p:font typeface="Bungee Shade" pitchFamily="2" charset="77"/>
      <p:regular r:id="rId8"/>
    </p:embeddedFont>
    <p:embeddedFont>
      <p:font typeface="Helvetica Neue" panose="02000503000000020004" pitchFamily="2" charset="0"/>
      <p:regular r:id="rId9"/>
      <p:bold r:id="rId10"/>
      <p:italic r:id="rId11"/>
      <p:boldItalic r:id="rId12"/>
    </p:embeddedFont>
    <p:embeddedFont>
      <p:font typeface="Roboto" panose="02000000000000000000" pitchFamily="2"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E57D7C-58E2-4ACD-85DF-7AA13DA06971}">
  <a:tblStyle styleId="{4BE57D7C-58E2-4ACD-85DF-7AA13DA069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snapToGrid="0">
      <p:cViewPr varScale="1">
        <p:scale>
          <a:sx n="143" d="100"/>
          <a:sy n="143" d="100"/>
        </p:scale>
        <p:origin x="76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60e7b594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60e7b594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Bev</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60e7b594a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60e7b594a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Karli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0e7b594a5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60e7b594a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Bev</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0e7b594a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60e7b594a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0e7b594a5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0e7b594a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Bev</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7376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hyperlink" Target="mailto:amorales2@cpp.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133450" y="116200"/>
            <a:ext cx="8879700" cy="492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254650" y="216850"/>
            <a:ext cx="8637300" cy="47241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557650" y="407350"/>
            <a:ext cx="3223800" cy="300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500">
                <a:solidFill>
                  <a:srgbClr val="FFFFFF"/>
                </a:solidFill>
                <a:latin typeface="Bungee Shade"/>
                <a:ea typeface="Bungee Shade"/>
                <a:cs typeface="Bungee Shade"/>
                <a:sym typeface="Bungee Shade"/>
              </a:rPr>
              <a:t>What is Psi Chi?</a:t>
            </a:r>
            <a:endParaRPr sz="5500">
              <a:solidFill>
                <a:srgbClr val="FFFFFF"/>
              </a:solidFill>
              <a:latin typeface="Bungee Shade"/>
              <a:ea typeface="Bungee Shade"/>
              <a:cs typeface="Bungee Shade"/>
              <a:sym typeface="Bungee Shade"/>
            </a:endParaRPr>
          </a:p>
        </p:txBody>
      </p:sp>
      <p:sp>
        <p:nvSpPr>
          <p:cNvPr id="64" name="Google Shape;64;p14"/>
          <p:cNvSpPr txBox="1">
            <a:spLocks noGrp="1"/>
          </p:cNvSpPr>
          <p:nvPr>
            <p:ph type="body" idx="1"/>
          </p:nvPr>
        </p:nvSpPr>
        <p:spPr>
          <a:xfrm>
            <a:off x="4000450" y="539800"/>
            <a:ext cx="4891500" cy="407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FFFFFF"/>
                </a:solidFill>
                <a:latin typeface="Helvetica Neue"/>
                <a:ea typeface="Helvetica Neue"/>
                <a:cs typeface="Helvetica Neue"/>
                <a:sym typeface="Helvetica Neue"/>
              </a:rPr>
              <a:t>We are an open club for all students interested in Psychology.</a:t>
            </a:r>
            <a:endParaRPr b="1" u="sng">
              <a:solidFill>
                <a:srgbClr val="FFFFFF"/>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FFFFFF"/>
              </a:solidFill>
              <a:latin typeface="Helvetica Neue"/>
              <a:ea typeface="Helvetica Neue"/>
              <a:cs typeface="Helvetica Neue"/>
              <a:sym typeface="Helvetica Neue"/>
            </a:endParaRPr>
          </a:p>
          <a:p>
            <a:pPr marL="0" lvl="0" indent="0" algn="l" rtl="0">
              <a:spcBef>
                <a:spcPts val="0"/>
              </a:spcBef>
              <a:spcAft>
                <a:spcPts val="0"/>
              </a:spcAft>
              <a:buClr>
                <a:schemeClr val="lt1"/>
              </a:buClr>
              <a:buFont typeface="Roboto"/>
              <a:buNone/>
            </a:pPr>
            <a:r>
              <a:rPr lang="en">
                <a:solidFill>
                  <a:srgbClr val="FFFFFF"/>
                </a:solidFill>
                <a:latin typeface="Helvetica Neue"/>
                <a:ea typeface="Helvetica Neue"/>
                <a:cs typeface="Helvetica Neue"/>
                <a:sym typeface="Helvetica Neue"/>
              </a:rPr>
              <a:t>Our mission is to encourage, stimulate, and maintain academic excellence for students in all fields, particularly in psychology. The international organization encourages members to contribute to the Psi Chi Journal, Eye on Psi Chi Magazine, and a new addition this month, PsychEverywhere Podcast!</a:t>
            </a:r>
            <a:endParaRPr>
              <a:solidFill>
                <a:srgbClr val="FFFFFF"/>
              </a:solidFill>
              <a:latin typeface="Helvetica Neue"/>
              <a:ea typeface="Helvetica Neue"/>
              <a:cs typeface="Helvetica Neue"/>
              <a:sym typeface="Helvetica Neue"/>
            </a:endParaRPr>
          </a:p>
          <a:p>
            <a:pPr marL="0" lvl="0" indent="0" algn="l" rtl="0">
              <a:spcBef>
                <a:spcPts val="1600"/>
              </a:spcBef>
              <a:spcAft>
                <a:spcPts val="0"/>
              </a:spcAft>
              <a:buClr>
                <a:schemeClr val="lt1"/>
              </a:buClr>
              <a:buFont typeface="Roboto"/>
              <a:buNone/>
            </a:pPr>
            <a:r>
              <a:rPr lang="en">
                <a:solidFill>
                  <a:srgbClr val="FFFFFF"/>
                </a:solidFill>
                <a:latin typeface="Helvetica Neue"/>
                <a:ea typeface="Helvetica Neue"/>
                <a:cs typeface="Helvetica Neue"/>
                <a:sym typeface="Helvetica Neue"/>
              </a:rPr>
              <a:t>Over 700,000 members including B.F. Skinner, Albert Bandura, and Florence L. Denmark.</a:t>
            </a:r>
            <a:endParaRPr>
              <a:solidFill>
                <a:srgbClr val="FFFFFF"/>
              </a:solidFill>
              <a:latin typeface="Helvetica Neue"/>
              <a:ea typeface="Helvetica Neue"/>
              <a:cs typeface="Helvetica Neue"/>
              <a:sym typeface="Helvetica Neue"/>
            </a:endParaRPr>
          </a:p>
        </p:txBody>
      </p:sp>
      <p:pic>
        <p:nvPicPr>
          <p:cNvPr id="65" name="Google Shape;65;p14"/>
          <p:cNvPicPr preferRelativeResize="0"/>
          <p:nvPr/>
        </p:nvPicPr>
        <p:blipFill rotWithShape="1">
          <a:blip r:embed="rId3">
            <a:alphaModFix/>
          </a:blip>
          <a:srcRect t="17712" b="16367"/>
          <a:stretch/>
        </p:blipFill>
        <p:spPr>
          <a:xfrm>
            <a:off x="463875" y="3202550"/>
            <a:ext cx="3342249" cy="1464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p:nvPr/>
        </p:nvSpPr>
        <p:spPr>
          <a:xfrm>
            <a:off x="133450" y="116200"/>
            <a:ext cx="8879700" cy="492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254750" y="225375"/>
            <a:ext cx="8637300" cy="47241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6"/>
          <p:cNvSpPr/>
          <p:nvPr/>
        </p:nvSpPr>
        <p:spPr>
          <a:xfrm>
            <a:off x="0" y="377775"/>
            <a:ext cx="3464100" cy="8250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6"/>
          <p:cNvSpPr txBox="1">
            <a:spLocks noGrp="1"/>
          </p:cNvSpPr>
          <p:nvPr>
            <p:ph type="title"/>
          </p:nvPr>
        </p:nvSpPr>
        <p:spPr>
          <a:xfrm>
            <a:off x="530075" y="440925"/>
            <a:ext cx="1908300" cy="69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073763"/>
                </a:solidFill>
                <a:latin typeface="Roboto"/>
                <a:ea typeface="Roboto"/>
                <a:cs typeface="Roboto"/>
                <a:sym typeface="Roboto"/>
              </a:rPr>
              <a:t>Benefits</a:t>
            </a:r>
            <a:endParaRPr sz="3600">
              <a:solidFill>
                <a:srgbClr val="073763"/>
              </a:solidFill>
              <a:latin typeface="Roboto"/>
              <a:ea typeface="Roboto"/>
              <a:cs typeface="Roboto"/>
              <a:sym typeface="Roboto"/>
            </a:endParaRPr>
          </a:p>
        </p:txBody>
      </p:sp>
      <p:sp>
        <p:nvSpPr>
          <p:cNvPr id="90" name="Google Shape;90;p16"/>
          <p:cNvSpPr txBox="1">
            <a:spLocks noGrp="1"/>
          </p:cNvSpPr>
          <p:nvPr>
            <p:ph type="body" idx="1"/>
          </p:nvPr>
        </p:nvSpPr>
        <p:spPr>
          <a:xfrm>
            <a:off x="311700" y="1533075"/>
            <a:ext cx="4783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a:ea typeface="Roboto"/>
                <a:cs typeface="Roboto"/>
                <a:sym typeface="Roboto"/>
              </a:rPr>
              <a:t>You will learn about</a:t>
            </a:r>
            <a:endParaRPr>
              <a:solidFill>
                <a:srgbClr val="FFFFFF"/>
              </a:solidFill>
              <a:latin typeface="Roboto"/>
              <a:ea typeface="Roboto"/>
              <a:cs typeface="Roboto"/>
              <a:sym typeface="Roboto"/>
            </a:endParaRPr>
          </a:p>
          <a:p>
            <a:pPr marL="457200" lvl="0" indent="-342900" algn="l" rtl="0">
              <a:spcBef>
                <a:spcPts val="1600"/>
              </a:spcBef>
              <a:spcAft>
                <a:spcPts val="0"/>
              </a:spcAft>
              <a:buClr>
                <a:srgbClr val="FFFFFF"/>
              </a:buClr>
              <a:buSzPts val="1800"/>
              <a:buFont typeface="Roboto"/>
              <a:buChar char="●"/>
            </a:pPr>
            <a:r>
              <a:rPr lang="en">
                <a:solidFill>
                  <a:srgbClr val="FFFFFF"/>
                </a:solidFill>
                <a:latin typeface="Roboto"/>
                <a:ea typeface="Roboto"/>
                <a:cs typeface="Roboto"/>
                <a:sym typeface="Roboto"/>
              </a:rPr>
              <a:t>Careers in psychology and related fields</a:t>
            </a:r>
            <a:endParaRPr>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a:solidFill>
                  <a:srgbClr val="FFFFFF"/>
                </a:solidFill>
                <a:latin typeface="Roboto"/>
                <a:ea typeface="Roboto"/>
                <a:cs typeface="Roboto"/>
                <a:sym typeface="Roboto"/>
              </a:rPr>
              <a:t>How to get research/internship experience</a:t>
            </a:r>
            <a:endParaRPr>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a:solidFill>
                  <a:srgbClr val="FFFFFF"/>
                </a:solidFill>
                <a:latin typeface="Roboto"/>
                <a:ea typeface="Roboto"/>
                <a:cs typeface="Roboto"/>
                <a:sym typeface="Roboto"/>
              </a:rPr>
              <a:t>Faculty talks and guest speakers</a:t>
            </a:r>
            <a:endParaRPr>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a:solidFill>
                  <a:srgbClr val="FFFFFF"/>
                </a:solidFill>
                <a:latin typeface="Roboto"/>
                <a:ea typeface="Roboto"/>
                <a:cs typeface="Roboto"/>
                <a:sym typeface="Roboto"/>
              </a:rPr>
              <a:t>Graduation prep</a:t>
            </a:r>
            <a:endParaRPr>
              <a:solidFill>
                <a:srgbClr val="FFFFFF"/>
              </a:solidFill>
              <a:latin typeface="Roboto"/>
              <a:ea typeface="Roboto"/>
              <a:cs typeface="Roboto"/>
              <a:sym typeface="Roboto"/>
            </a:endParaRPr>
          </a:p>
          <a:p>
            <a:pPr marL="457200" lvl="0" indent="-342900" algn="l" rtl="0">
              <a:spcBef>
                <a:spcPts val="0"/>
              </a:spcBef>
              <a:spcAft>
                <a:spcPts val="0"/>
              </a:spcAft>
              <a:buClr>
                <a:srgbClr val="FFFFFF"/>
              </a:buClr>
              <a:buSzPts val="1800"/>
              <a:buFont typeface="Roboto"/>
              <a:buChar char="●"/>
            </a:pPr>
            <a:r>
              <a:rPr lang="en">
                <a:solidFill>
                  <a:srgbClr val="FFFFFF"/>
                </a:solidFill>
                <a:latin typeface="Roboto"/>
                <a:ea typeface="Roboto"/>
                <a:cs typeface="Roboto"/>
                <a:sym typeface="Roboto"/>
              </a:rPr>
              <a:t>Developing meaningful and professional relationships with other scholars</a:t>
            </a:r>
            <a:endParaRPr>
              <a:solidFill>
                <a:srgbClr val="FFFFFF"/>
              </a:solidFill>
              <a:latin typeface="Roboto"/>
              <a:ea typeface="Roboto"/>
              <a:cs typeface="Roboto"/>
              <a:sym typeface="Roboto"/>
            </a:endParaRPr>
          </a:p>
        </p:txBody>
      </p:sp>
      <p:pic>
        <p:nvPicPr>
          <p:cNvPr id="91" name="Google Shape;91;p16"/>
          <p:cNvPicPr preferRelativeResize="0"/>
          <p:nvPr/>
        </p:nvPicPr>
        <p:blipFill rotWithShape="1">
          <a:blip r:embed="rId3">
            <a:alphaModFix/>
          </a:blip>
          <a:srcRect/>
          <a:stretch/>
        </p:blipFill>
        <p:spPr>
          <a:xfrm>
            <a:off x="5011886" y="738750"/>
            <a:ext cx="2627080" cy="1970302"/>
          </a:xfrm>
          <a:prstGeom prst="rect">
            <a:avLst/>
          </a:prstGeom>
          <a:noFill/>
          <a:ln>
            <a:noFill/>
          </a:ln>
        </p:spPr>
      </p:pic>
      <p:pic>
        <p:nvPicPr>
          <p:cNvPr id="92" name="Google Shape;92;p16"/>
          <p:cNvPicPr preferRelativeResize="0"/>
          <p:nvPr/>
        </p:nvPicPr>
        <p:blipFill>
          <a:blip r:embed="rId4">
            <a:alphaModFix/>
          </a:blip>
          <a:stretch>
            <a:fillRect/>
          </a:stretch>
        </p:blipFill>
        <p:spPr>
          <a:xfrm rot="752031">
            <a:off x="6915454" y="3429821"/>
            <a:ext cx="1740166" cy="1305134"/>
          </a:xfrm>
          <a:prstGeom prst="rect">
            <a:avLst/>
          </a:prstGeom>
          <a:noFill/>
          <a:ln>
            <a:noFill/>
          </a:ln>
        </p:spPr>
      </p:pic>
      <p:pic>
        <p:nvPicPr>
          <p:cNvPr id="93" name="Google Shape;93;p16"/>
          <p:cNvPicPr preferRelativeResize="0"/>
          <p:nvPr/>
        </p:nvPicPr>
        <p:blipFill>
          <a:blip r:embed="rId5">
            <a:alphaModFix/>
          </a:blip>
          <a:stretch>
            <a:fillRect/>
          </a:stretch>
        </p:blipFill>
        <p:spPr>
          <a:xfrm rot="-383232">
            <a:off x="5191057" y="2550241"/>
            <a:ext cx="1353264" cy="1804391"/>
          </a:xfrm>
          <a:prstGeom prst="rect">
            <a:avLst/>
          </a:prstGeom>
          <a:noFill/>
          <a:ln>
            <a:noFill/>
          </a:ln>
        </p:spPr>
      </p:pic>
      <p:pic>
        <p:nvPicPr>
          <p:cNvPr id="94" name="Google Shape;94;p16"/>
          <p:cNvPicPr preferRelativeResize="0"/>
          <p:nvPr/>
        </p:nvPicPr>
        <p:blipFill rotWithShape="1">
          <a:blip r:embed="rId6">
            <a:alphaModFix/>
          </a:blip>
          <a:srcRect/>
          <a:stretch/>
        </p:blipFill>
        <p:spPr>
          <a:xfrm rot="1144843">
            <a:off x="7179479" y="1398156"/>
            <a:ext cx="1468219" cy="1101164"/>
          </a:xfrm>
          <a:prstGeom prst="rect">
            <a:avLst/>
          </a:prstGeom>
          <a:noFill/>
          <a:ln>
            <a:noFill/>
          </a:ln>
        </p:spPr>
      </p:pic>
      <p:pic>
        <p:nvPicPr>
          <p:cNvPr id="95" name="Google Shape;95;p16"/>
          <p:cNvPicPr preferRelativeResize="0"/>
          <p:nvPr/>
        </p:nvPicPr>
        <p:blipFill>
          <a:blip r:embed="rId7">
            <a:alphaModFix/>
          </a:blip>
          <a:stretch>
            <a:fillRect/>
          </a:stretch>
        </p:blipFill>
        <p:spPr>
          <a:xfrm rot="-956011">
            <a:off x="6924050" y="2441825"/>
            <a:ext cx="1783622" cy="1244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p:nvPr/>
        </p:nvSpPr>
        <p:spPr>
          <a:xfrm>
            <a:off x="133450" y="116200"/>
            <a:ext cx="8879700" cy="492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254750" y="225375"/>
            <a:ext cx="8637300" cy="47241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0" y="377775"/>
            <a:ext cx="3464100" cy="8250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title"/>
          </p:nvPr>
        </p:nvSpPr>
        <p:spPr>
          <a:xfrm>
            <a:off x="381400" y="503925"/>
            <a:ext cx="2462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073763"/>
                </a:solidFill>
                <a:latin typeface="Roboto"/>
                <a:ea typeface="Roboto"/>
                <a:cs typeface="Roboto"/>
                <a:sym typeface="Roboto"/>
              </a:rPr>
              <a:t>Brief on WPA</a:t>
            </a:r>
            <a:endParaRPr sz="3000">
              <a:solidFill>
                <a:srgbClr val="073763"/>
              </a:solidFill>
              <a:latin typeface="Roboto"/>
              <a:ea typeface="Roboto"/>
              <a:cs typeface="Roboto"/>
              <a:sym typeface="Roboto"/>
            </a:endParaRPr>
          </a:p>
        </p:txBody>
      </p:sp>
      <p:sp>
        <p:nvSpPr>
          <p:cNvPr id="104" name="Google Shape;104;p17"/>
          <p:cNvSpPr txBox="1">
            <a:spLocks noGrp="1"/>
          </p:cNvSpPr>
          <p:nvPr>
            <p:ph type="body" idx="1"/>
          </p:nvPr>
        </p:nvSpPr>
        <p:spPr>
          <a:xfrm>
            <a:off x="4530500" y="471525"/>
            <a:ext cx="4260300" cy="423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Helvetica Neue"/>
                <a:ea typeface="Helvetica Neue"/>
                <a:cs typeface="Helvetica Neue"/>
                <a:sym typeface="Helvetica Neue"/>
              </a:rPr>
              <a:t>100th year @ San Francisco</a:t>
            </a:r>
            <a:endParaRPr>
              <a:solidFill>
                <a:srgbClr val="FFFFFF"/>
              </a:solidFill>
              <a:latin typeface="Helvetica Neue"/>
              <a:ea typeface="Helvetica Neue"/>
              <a:cs typeface="Helvetica Neue"/>
              <a:sym typeface="Helvetica Neue"/>
            </a:endParaRPr>
          </a:p>
          <a:p>
            <a:pPr marL="0" lvl="0" indent="0" algn="l" rtl="0">
              <a:spcBef>
                <a:spcPts val="1600"/>
              </a:spcBef>
              <a:spcAft>
                <a:spcPts val="0"/>
              </a:spcAft>
              <a:buNone/>
            </a:pPr>
            <a:r>
              <a:rPr lang="en" b="1" u="sng">
                <a:solidFill>
                  <a:srgbClr val="FFFFFF"/>
                </a:solidFill>
                <a:latin typeface="Helvetica Neue"/>
                <a:ea typeface="Helvetica Neue"/>
                <a:cs typeface="Helvetica Neue"/>
                <a:sym typeface="Helvetica Neue"/>
              </a:rPr>
              <a:t>Dates:</a:t>
            </a:r>
            <a:r>
              <a:rPr lang="en">
                <a:solidFill>
                  <a:srgbClr val="FFFFFF"/>
                </a:solidFill>
                <a:latin typeface="Helvetica Neue"/>
                <a:ea typeface="Helvetica Neue"/>
                <a:cs typeface="Helvetica Neue"/>
                <a:sym typeface="Helvetica Neue"/>
              </a:rPr>
              <a:t> April 30th - May 3, 2020 </a:t>
            </a:r>
            <a:endParaRPr>
              <a:solidFill>
                <a:srgbClr val="FFFFFF"/>
              </a:solidFill>
              <a:latin typeface="Helvetica Neue"/>
              <a:ea typeface="Helvetica Neue"/>
              <a:cs typeface="Helvetica Neue"/>
              <a:sym typeface="Helvetica Neue"/>
            </a:endParaRPr>
          </a:p>
          <a:p>
            <a:pPr marL="0" lvl="0" indent="0" algn="l" rtl="0">
              <a:spcBef>
                <a:spcPts val="1600"/>
              </a:spcBef>
              <a:spcAft>
                <a:spcPts val="0"/>
              </a:spcAft>
              <a:buNone/>
            </a:pPr>
            <a:r>
              <a:rPr lang="en">
                <a:solidFill>
                  <a:srgbClr val="FFFFFF"/>
                </a:solidFill>
                <a:latin typeface="Helvetica Neue"/>
                <a:ea typeface="Helvetica Neue"/>
                <a:cs typeface="Helvetica Neue"/>
                <a:sym typeface="Helvetica Neue"/>
              </a:rPr>
              <a:t>Attend talks from faculty, graduate students, and undergraduate students</a:t>
            </a:r>
            <a:endParaRPr>
              <a:solidFill>
                <a:srgbClr val="FFFFFF"/>
              </a:solidFill>
              <a:latin typeface="Helvetica Neue"/>
              <a:ea typeface="Helvetica Neue"/>
              <a:cs typeface="Helvetica Neue"/>
              <a:sym typeface="Helvetica Neue"/>
            </a:endParaRPr>
          </a:p>
          <a:p>
            <a:pPr marL="0" lvl="0" indent="0" algn="l" rtl="0">
              <a:spcBef>
                <a:spcPts val="1600"/>
              </a:spcBef>
              <a:spcAft>
                <a:spcPts val="0"/>
              </a:spcAft>
              <a:buNone/>
            </a:pPr>
            <a:r>
              <a:rPr lang="en">
                <a:solidFill>
                  <a:srgbClr val="FFFFFF"/>
                </a:solidFill>
                <a:latin typeface="Helvetica Neue"/>
                <a:ea typeface="Helvetica Neue"/>
                <a:cs typeface="Helvetica Neue"/>
                <a:sym typeface="Helvetica Neue"/>
              </a:rPr>
              <a:t>Network with students and faculty outside of Cal Poly Pomona</a:t>
            </a:r>
            <a:endParaRPr>
              <a:solidFill>
                <a:srgbClr val="FFFFFF"/>
              </a:solidFill>
              <a:latin typeface="Helvetica Neue"/>
              <a:ea typeface="Helvetica Neue"/>
              <a:cs typeface="Helvetica Neue"/>
              <a:sym typeface="Helvetica Neue"/>
            </a:endParaRPr>
          </a:p>
          <a:p>
            <a:pPr marL="0" lvl="0" indent="0" algn="l" rtl="0">
              <a:spcBef>
                <a:spcPts val="1600"/>
              </a:spcBef>
              <a:spcAft>
                <a:spcPts val="0"/>
              </a:spcAft>
              <a:buNone/>
            </a:pPr>
            <a:r>
              <a:rPr lang="en">
                <a:solidFill>
                  <a:srgbClr val="FFFFFF"/>
                </a:solidFill>
                <a:latin typeface="Helvetica Neue"/>
                <a:ea typeface="Helvetica Neue"/>
                <a:cs typeface="Helvetica Neue"/>
                <a:sym typeface="Helvetica Neue"/>
              </a:rPr>
              <a:t>Learn more about research and graduate schools</a:t>
            </a:r>
            <a:endParaRPr>
              <a:solidFill>
                <a:srgbClr val="FFFFFF"/>
              </a:solidFill>
              <a:latin typeface="Helvetica Neue"/>
              <a:ea typeface="Helvetica Neue"/>
              <a:cs typeface="Helvetica Neue"/>
              <a:sym typeface="Helvetica Neue"/>
            </a:endParaRPr>
          </a:p>
          <a:p>
            <a:pPr marL="0" lvl="0" indent="0" algn="l" rtl="0">
              <a:spcBef>
                <a:spcPts val="1600"/>
              </a:spcBef>
              <a:spcAft>
                <a:spcPts val="1600"/>
              </a:spcAft>
              <a:buNone/>
            </a:pPr>
            <a:r>
              <a:rPr lang="en" b="1" u="sng">
                <a:solidFill>
                  <a:srgbClr val="FFFFFF"/>
                </a:solidFill>
                <a:latin typeface="Helvetica Neue"/>
                <a:ea typeface="Helvetica Neue"/>
                <a:cs typeface="Helvetica Neue"/>
                <a:sym typeface="Helvetica Neue"/>
              </a:rPr>
              <a:t>Fun fact:</a:t>
            </a:r>
            <a:r>
              <a:rPr lang="en" b="1">
                <a:solidFill>
                  <a:srgbClr val="FFFFFF"/>
                </a:solidFill>
                <a:latin typeface="Helvetica Neue"/>
                <a:ea typeface="Helvetica Neue"/>
                <a:cs typeface="Helvetica Neue"/>
                <a:sym typeface="Helvetica Neue"/>
              </a:rPr>
              <a:t> </a:t>
            </a:r>
            <a:r>
              <a:rPr lang="en">
                <a:solidFill>
                  <a:srgbClr val="FFFFFF"/>
                </a:solidFill>
                <a:latin typeface="Helvetica Neue"/>
                <a:ea typeface="Helvetica Neue"/>
                <a:cs typeface="Helvetica Neue"/>
                <a:sym typeface="Helvetica Neue"/>
              </a:rPr>
              <a:t>Hang out with CPP Psych Profs! :) </a:t>
            </a:r>
            <a:endParaRPr>
              <a:solidFill>
                <a:srgbClr val="FFFFFF"/>
              </a:solidFill>
              <a:latin typeface="Helvetica Neue"/>
              <a:ea typeface="Helvetica Neue"/>
              <a:cs typeface="Helvetica Neue"/>
              <a:sym typeface="Helvetica Neue"/>
            </a:endParaRPr>
          </a:p>
        </p:txBody>
      </p:sp>
      <p:pic>
        <p:nvPicPr>
          <p:cNvPr id="105" name="Google Shape;105;p17"/>
          <p:cNvPicPr preferRelativeResize="0"/>
          <p:nvPr/>
        </p:nvPicPr>
        <p:blipFill rotWithShape="1">
          <a:blip r:embed="rId3">
            <a:alphaModFix/>
          </a:blip>
          <a:srcRect t="19231"/>
          <a:stretch/>
        </p:blipFill>
        <p:spPr>
          <a:xfrm>
            <a:off x="343125" y="1626025"/>
            <a:ext cx="2777852" cy="1682751"/>
          </a:xfrm>
          <a:prstGeom prst="rect">
            <a:avLst/>
          </a:prstGeom>
          <a:noFill/>
          <a:ln>
            <a:noFill/>
          </a:ln>
        </p:spPr>
      </p:pic>
      <p:pic>
        <p:nvPicPr>
          <p:cNvPr id="106" name="Google Shape;106;p17"/>
          <p:cNvPicPr preferRelativeResize="0"/>
          <p:nvPr/>
        </p:nvPicPr>
        <p:blipFill>
          <a:blip r:embed="rId4">
            <a:alphaModFix/>
          </a:blip>
          <a:stretch>
            <a:fillRect/>
          </a:stretch>
        </p:blipFill>
        <p:spPr>
          <a:xfrm>
            <a:off x="1464675" y="2737676"/>
            <a:ext cx="3065825" cy="2135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p:nvPr/>
        </p:nvSpPr>
        <p:spPr>
          <a:xfrm>
            <a:off x="133450" y="116200"/>
            <a:ext cx="8879700" cy="492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a:off x="254750" y="225375"/>
            <a:ext cx="8637300" cy="47241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a:off x="0" y="377775"/>
            <a:ext cx="3464100" cy="825000"/>
          </a:xfrm>
          <a:prstGeom prst="homePlat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txBox="1">
            <a:spLocks noGrp="1"/>
          </p:cNvSpPr>
          <p:nvPr>
            <p:ph type="title"/>
          </p:nvPr>
        </p:nvSpPr>
        <p:spPr>
          <a:xfrm>
            <a:off x="119850" y="503925"/>
            <a:ext cx="3224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073763"/>
                </a:solidFill>
                <a:latin typeface="Roboto"/>
                <a:ea typeface="Roboto"/>
                <a:cs typeface="Roboto"/>
                <a:sym typeface="Roboto"/>
              </a:rPr>
              <a:t>Chapter Membership</a:t>
            </a:r>
            <a:endParaRPr sz="2400">
              <a:solidFill>
                <a:srgbClr val="073763"/>
              </a:solidFill>
              <a:latin typeface="Roboto"/>
              <a:ea typeface="Roboto"/>
              <a:cs typeface="Roboto"/>
              <a:sym typeface="Roboto"/>
            </a:endParaRPr>
          </a:p>
        </p:txBody>
      </p:sp>
      <p:sp>
        <p:nvSpPr>
          <p:cNvPr id="115" name="Google Shape;115;p18"/>
          <p:cNvSpPr txBox="1">
            <a:spLocks noGrp="1"/>
          </p:cNvSpPr>
          <p:nvPr>
            <p:ph type="body" idx="1"/>
          </p:nvPr>
        </p:nvSpPr>
        <p:spPr>
          <a:xfrm>
            <a:off x="311700" y="1076625"/>
            <a:ext cx="8520600" cy="3416400"/>
          </a:xfrm>
          <a:prstGeom prst="rect">
            <a:avLst/>
          </a:prstGeom>
        </p:spPr>
        <p:txBody>
          <a:bodyPr spcFirstLastPara="1" wrap="square" lIns="91425" tIns="91425" rIns="91425" bIns="91425" anchor="t" anchorCtr="0">
            <a:noAutofit/>
          </a:bodyPr>
          <a:lstStyle/>
          <a:p>
            <a:pPr marL="457200" lvl="0" indent="-254000" algn="l" rtl="0">
              <a:lnSpc>
                <a:spcPct val="100000"/>
              </a:lnSpc>
              <a:spcBef>
                <a:spcPts val="1000"/>
              </a:spcBef>
              <a:spcAft>
                <a:spcPts val="0"/>
              </a:spcAft>
              <a:buClr>
                <a:srgbClr val="FFFFFF"/>
              </a:buClr>
              <a:buSzPts val="1800"/>
              <a:buFont typeface="Helvetica Neue"/>
              <a:buChar char="●"/>
            </a:pPr>
            <a:r>
              <a:rPr lang="en" b="1">
                <a:solidFill>
                  <a:schemeClr val="lt1"/>
                </a:solidFill>
                <a:latin typeface="Helvetica Neue"/>
                <a:ea typeface="Helvetica Neue"/>
                <a:cs typeface="Helvetica Neue"/>
                <a:sym typeface="Helvetica Neue"/>
              </a:rPr>
              <a:t>$40 for the year</a:t>
            </a:r>
            <a:endParaRPr b="1">
              <a:solidFill>
                <a:srgbClr val="FFFFFF"/>
              </a:solidFill>
              <a:latin typeface="Helvetica Neue"/>
              <a:ea typeface="Helvetica Neue"/>
              <a:cs typeface="Helvetica Neue"/>
              <a:sym typeface="Helvetica Neue"/>
            </a:endParaRPr>
          </a:p>
          <a:p>
            <a:pPr marL="457200" lvl="0" indent="-254000" algn="l" rtl="0">
              <a:lnSpc>
                <a:spcPct val="100000"/>
              </a:lnSpc>
              <a:spcBef>
                <a:spcPts val="0"/>
              </a:spcBef>
              <a:spcAft>
                <a:spcPts val="0"/>
              </a:spcAft>
              <a:buClr>
                <a:srgbClr val="FFFFFF"/>
              </a:buClr>
              <a:buSzPts val="1800"/>
              <a:buFont typeface="Helvetica Neue"/>
              <a:buChar char="●"/>
            </a:pPr>
            <a:r>
              <a:rPr lang="en" b="1">
                <a:solidFill>
                  <a:srgbClr val="FFFFFF"/>
                </a:solidFill>
                <a:latin typeface="Helvetica Neue"/>
                <a:ea typeface="Helvetica Neue"/>
                <a:cs typeface="Helvetica Neue"/>
                <a:sym typeface="Helvetica Neue"/>
              </a:rPr>
              <a:t>$25 a semester </a:t>
            </a:r>
            <a:endParaRPr b="1">
              <a:solidFill>
                <a:srgbClr val="FFFFFF"/>
              </a:solidFill>
              <a:latin typeface="Helvetica Neue"/>
              <a:ea typeface="Helvetica Neue"/>
              <a:cs typeface="Helvetica Neue"/>
              <a:sym typeface="Helvetica Neue"/>
            </a:endParaRPr>
          </a:p>
          <a:p>
            <a:pPr marL="457200" lvl="0" indent="-254000" algn="l" rtl="0">
              <a:lnSpc>
                <a:spcPct val="100000"/>
              </a:lnSpc>
              <a:spcBef>
                <a:spcPts val="1000"/>
              </a:spcBef>
              <a:spcAft>
                <a:spcPts val="0"/>
              </a:spcAft>
              <a:buClr>
                <a:srgbClr val="FFFFFF"/>
              </a:buClr>
              <a:buSzPts val="1800"/>
              <a:buFont typeface="Helvetica Neue"/>
              <a:buChar char="●"/>
            </a:pPr>
            <a:r>
              <a:rPr lang="en">
                <a:solidFill>
                  <a:srgbClr val="FFFFFF"/>
                </a:solidFill>
                <a:latin typeface="Helvetica Neue"/>
                <a:ea typeface="Helvetica Neue"/>
                <a:cs typeface="Helvetica Neue"/>
                <a:sym typeface="Helvetica Neue"/>
              </a:rPr>
              <a:t>Official CPP chapter member</a:t>
            </a:r>
            <a:endParaRPr>
              <a:solidFill>
                <a:srgbClr val="FFFFFF"/>
              </a:solidFill>
              <a:latin typeface="Helvetica Neue"/>
              <a:ea typeface="Helvetica Neue"/>
              <a:cs typeface="Helvetica Neue"/>
              <a:sym typeface="Helvetica Neue"/>
            </a:endParaRPr>
          </a:p>
          <a:p>
            <a:pPr marL="457200" lvl="0" indent="-254000" algn="l" rtl="0">
              <a:lnSpc>
                <a:spcPct val="100000"/>
              </a:lnSpc>
              <a:spcBef>
                <a:spcPts val="1000"/>
              </a:spcBef>
              <a:spcAft>
                <a:spcPts val="0"/>
              </a:spcAft>
              <a:buClr>
                <a:srgbClr val="FFFFFF"/>
              </a:buClr>
              <a:buSzPts val="1800"/>
              <a:buFont typeface="Helvetica Neue"/>
              <a:buChar char="●"/>
            </a:pPr>
            <a:r>
              <a:rPr lang="en">
                <a:solidFill>
                  <a:srgbClr val="FFFFFF"/>
                </a:solidFill>
                <a:latin typeface="Helvetica Neue"/>
                <a:ea typeface="Helvetica Neue"/>
                <a:cs typeface="Helvetica Neue"/>
                <a:sym typeface="Helvetica Neue"/>
              </a:rPr>
              <a:t>Eligible to vote/hold office</a:t>
            </a:r>
            <a:endParaRPr>
              <a:solidFill>
                <a:srgbClr val="FFFFFF"/>
              </a:solidFill>
              <a:latin typeface="Helvetica Neue"/>
              <a:ea typeface="Helvetica Neue"/>
              <a:cs typeface="Helvetica Neue"/>
              <a:sym typeface="Helvetica Neue"/>
            </a:endParaRPr>
          </a:p>
          <a:p>
            <a:pPr marL="457200" lvl="0" indent="-254000" algn="l" rtl="0">
              <a:lnSpc>
                <a:spcPct val="100000"/>
              </a:lnSpc>
              <a:spcBef>
                <a:spcPts val="1000"/>
              </a:spcBef>
              <a:spcAft>
                <a:spcPts val="0"/>
              </a:spcAft>
              <a:buClr>
                <a:srgbClr val="FFFFFF"/>
              </a:buClr>
              <a:buSzPts val="1800"/>
              <a:buFont typeface="Helvetica Neue"/>
              <a:buChar char="●"/>
            </a:pPr>
            <a:r>
              <a:rPr lang="en">
                <a:solidFill>
                  <a:srgbClr val="FFFFFF"/>
                </a:solidFill>
                <a:latin typeface="Helvetica Neue"/>
                <a:ea typeface="Helvetica Neue"/>
                <a:cs typeface="Helvetica Neue"/>
                <a:sym typeface="Helvetica Neue"/>
              </a:rPr>
              <a:t>Membership points</a:t>
            </a:r>
            <a:endParaRPr>
              <a:solidFill>
                <a:srgbClr val="FFFFFF"/>
              </a:solidFill>
              <a:latin typeface="Helvetica Neue"/>
              <a:ea typeface="Helvetica Neue"/>
              <a:cs typeface="Helvetica Neue"/>
              <a:sym typeface="Helvetica Neue"/>
            </a:endParaRPr>
          </a:p>
          <a:p>
            <a:pPr marL="457200" lvl="0" indent="-254000" algn="l" rtl="0">
              <a:lnSpc>
                <a:spcPct val="100000"/>
              </a:lnSpc>
              <a:spcBef>
                <a:spcPts val="1000"/>
              </a:spcBef>
              <a:spcAft>
                <a:spcPts val="0"/>
              </a:spcAft>
              <a:buClr>
                <a:srgbClr val="FFFFFF"/>
              </a:buClr>
              <a:buSzPts val="1800"/>
              <a:buFont typeface="Helvetica Neue"/>
              <a:buChar char="●"/>
            </a:pPr>
            <a:r>
              <a:rPr lang="en">
                <a:solidFill>
                  <a:srgbClr val="FFFFFF"/>
                </a:solidFill>
                <a:latin typeface="Helvetica Neue"/>
                <a:ea typeface="Helvetica Neue"/>
                <a:cs typeface="Helvetica Neue"/>
                <a:sym typeface="Helvetica Neue"/>
              </a:rPr>
              <a:t>No formal requirements! :) </a:t>
            </a:r>
            <a:endParaRPr>
              <a:solidFill>
                <a:srgbClr val="FFFFFF"/>
              </a:solidFill>
              <a:latin typeface="Helvetica Neue"/>
              <a:ea typeface="Helvetica Neue"/>
              <a:cs typeface="Helvetica Neue"/>
              <a:sym typeface="Helvetica Neue"/>
            </a:endParaRPr>
          </a:p>
          <a:p>
            <a:pPr marL="457200" lvl="0" indent="-254000" algn="l" rtl="0">
              <a:lnSpc>
                <a:spcPct val="100000"/>
              </a:lnSpc>
              <a:spcBef>
                <a:spcPts val="1000"/>
              </a:spcBef>
              <a:spcAft>
                <a:spcPts val="0"/>
              </a:spcAft>
              <a:buClr>
                <a:srgbClr val="FFFFFF"/>
              </a:buClr>
              <a:buSzPts val="1800"/>
              <a:buFont typeface="Helvetica Neue"/>
              <a:buChar char="●"/>
            </a:pPr>
            <a:r>
              <a:rPr lang="en">
                <a:solidFill>
                  <a:srgbClr val="FFFFFF"/>
                </a:solidFill>
                <a:latin typeface="Helvetica Neue"/>
                <a:ea typeface="Helvetica Neue"/>
                <a:cs typeface="Helvetica Neue"/>
                <a:sym typeface="Helvetica Neue"/>
              </a:rPr>
              <a:t>Free Psi Chi T-Shirt (yearly dues) </a:t>
            </a:r>
            <a:endParaRPr>
              <a:solidFill>
                <a:srgbClr val="FFFFFF"/>
              </a:solidFill>
              <a:latin typeface="Helvetica Neue"/>
              <a:ea typeface="Helvetica Neue"/>
              <a:cs typeface="Helvetica Neue"/>
              <a:sym typeface="Helvetica Neue"/>
            </a:endParaRPr>
          </a:p>
          <a:p>
            <a:pPr marL="457200" lvl="0" indent="-254000" algn="l" rtl="0">
              <a:lnSpc>
                <a:spcPct val="100000"/>
              </a:lnSpc>
              <a:spcBef>
                <a:spcPts val="1000"/>
              </a:spcBef>
              <a:spcAft>
                <a:spcPts val="0"/>
              </a:spcAft>
              <a:buClr>
                <a:srgbClr val="FFFFFF"/>
              </a:buClr>
              <a:buSzPts val="1800"/>
              <a:buFont typeface="Helvetica Neue"/>
              <a:buChar char="●"/>
            </a:pPr>
            <a:r>
              <a:rPr lang="en">
                <a:solidFill>
                  <a:srgbClr val="FFFFFF"/>
                </a:solidFill>
                <a:latin typeface="Helvetica Neue"/>
                <a:ea typeface="Helvetica Neue"/>
                <a:cs typeface="Helvetica Neue"/>
                <a:sym typeface="Helvetica Neue"/>
              </a:rPr>
              <a:t>Funding to attend WPA </a:t>
            </a:r>
            <a:endParaRPr>
              <a:solidFill>
                <a:srgbClr val="FFFFFF"/>
              </a:solidFill>
              <a:latin typeface="Helvetica Neue"/>
              <a:ea typeface="Helvetica Neue"/>
              <a:cs typeface="Helvetica Neue"/>
              <a:sym typeface="Helvetica Neue"/>
            </a:endParaRPr>
          </a:p>
          <a:p>
            <a:pPr marL="457200" lvl="0" indent="-254000" algn="l" rtl="0">
              <a:lnSpc>
                <a:spcPct val="100000"/>
              </a:lnSpc>
              <a:spcBef>
                <a:spcPts val="1000"/>
              </a:spcBef>
              <a:spcAft>
                <a:spcPts val="0"/>
              </a:spcAft>
              <a:buClr>
                <a:srgbClr val="FFFFFF"/>
              </a:buClr>
              <a:buSzPts val="1800"/>
              <a:buFont typeface="Helvetica Neue"/>
              <a:buChar char="●"/>
            </a:pPr>
            <a:r>
              <a:rPr lang="en">
                <a:solidFill>
                  <a:srgbClr val="FFFFFF"/>
                </a:solidFill>
                <a:latin typeface="Helvetica Neue"/>
                <a:ea typeface="Helvetica Neue"/>
                <a:cs typeface="Helvetica Neue"/>
                <a:sym typeface="Helvetica Neue"/>
              </a:rPr>
              <a:t>Free Socials (TBA!) </a:t>
            </a:r>
            <a:endParaRPr sz="1400">
              <a:solidFill>
                <a:schemeClr val="dk1"/>
              </a:solidFill>
              <a:latin typeface="Helvetica Neue"/>
              <a:ea typeface="Helvetica Neue"/>
              <a:cs typeface="Helvetica Neue"/>
              <a:sym typeface="Helvetica Neue"/>
            </a:endParaRPr>
          </a:p>
          <a:p>
            <a:pPr marL="0" lvl="0" indent="0" algn="l" rtl="0">
              <a:lnSpc>
                <a:spcPct val="100000"/>
              </a:lnSpc>
              <a:spcBef>
                <a:spcPts val="1000"/>
              </a:spcBef>
              <a:spcAft>
                <a:spcPts val="0"/>
              </a:spcAft>
              <a:buNone/>
            </a:pPr>
            <a:endParaRPr sz="3600">
              <a:solidFill>
                <a:schemeClr val="dk1"/>
              </a:solidFill>
              <a:latin typeface="Helvetica Neue"/>
              <a:ea typeface="Helvetica Neue"/>
              <a:cs typeface="Helvetica Neue"/>
              <a:sym typeface="Helvetica Neue"/>
            </a:endParaRPr>
          </a:p>
        </p:txBody>
      </p:sp>
      <p:pic>
        <p:nvPicPr>
          <p:cNvPr id="116" name="Google Shape;116;p18"/>
          <p:cNvPicPr preferRelativeResize="0"/>
          <p:nvPr/>
        </p:nvPicPr>
        <p:blipFill>
          <a:blip r:embed="rId3">
            <a:alphaModFix/>
          </a:blip>
          <a:stretch>
            <a:fillRect/>
          </a:stretch>
        </p:blipFill>
        <p:spPr>
          <a:xfrm rot="802890">
            <a:off x="6941227" y="520946"/>
            <a:ext cx="1610571" cy="2147459"/>
          </a:xfrm>
          <a:prstGeom prst="rect">
            <a:avLst/>
          </a:prstGeom>
          <a:noFill/>
          <a:ln>
            <a:noFill/>
          </a:ln>
        </p:spPr>
      </p:pic>
      <p:pic>
        <p:nvPicPr>
          <p:cNvPr id="117" name="Google Shape;117;p18"/>
          <p:cNvPicPr preferRelativeResize="0"/>
          <p:nvPr/>
        </p:nvPicPr>
        <p:blipFill>
          <a:blip r:embed="rId4">
            <a:alphaModFix/>
          </a:blip>
          <a:stretch>
            <a:fillRect/>
          </a:stretch>
        </p:blipFill>
        <p:spPr>
          <a:xfrm rot="454644">
            <a:off x="4403008" y="2414816"/>
            <a:ext cx="2053062" cy="1539814"/>
          </a:xfrm>
          <a:prstGeom prst="rect">
            <a:avLst/>
          </a:prstGeom>
          <a:noFill/>
          <a:ln>
            <a:noFill/>
          </a:ln>
        </p:spPr>
      </p:pic>
      <p:pic>
        <p:nvPicPr>
          <p:cNvPr id="118" name="Google Shape;118;p18"/>
          <p:cNvPicPr preferRelativeResize="0"/>
          <p:nvPr/>
        </p:nvPicPr>
        <p:blipFill>
          <a:blip r:embed="rId5">
            <a:alphaModFix/>
          </a:blip>
          <a:stretch>
            <a:fillRect/>
          </a:stretch>
        </p:blipFill>
        <p:spPr>
          <a:xfrm rot="-258975">
            <a:off x="4230950" y="459126"/>
            <a:ext cx="2224625" cy="1668474"/>
          </a:xfrm>
          <a:prstGeom prst="rect">
            <a:avLst/>
          </a:prstGeom>
          <a:noFill/>
          <a:ln>
            <a:noFill/>
          </a:ln>
        </p:spPr>
      </p:pic>
      <p:pic>
        <p:nvPicPr>
          <p:cNvPr id="119" name="Google Shape;119;p18"/>
          <p:cNvPicPr preferRelativeResize="0"/>
          <p:nvPr/>
        </p:nvPicPr>
        <p:blipFill>
          <a:blip r:embed="rId6">
            <a:alphaModFix/>
          </a:blip>
          <a:stretch>
            <a:fillRect/>
          </a:stretch>
        </p:blipFill>
        <p:spPr>
          <a:xfrm rot="-342869">
            <a:off x="6738762" y="2856256"/>
            <a:ext cx="2015499" cy="1511617"/>
          </a:xfrm>
          <a:prstGeom prst="rect">
            <a:avLst/>
          </a:prstGeom>
          <a:noFill/>
          <a:ln>
            <a:noFill/>
          </a:ln>
        </p:spPr>
      </p:pic>
      <p:sp>
        <p:nvSpPr>
          <p:cNvPr id="120" name="Google Shape;120;p18"/>
          <p:cNvSpPr txBox="1"/>
          <p:nvPr/>
        </p:nvSpPr>
        <p:spPr>
          <a:xfrm>
            <a:off x="3070325" y="4408575"/>
            <a:ext cx="4878000" cy="3729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sz="1800" b="1" u="sng">
                <a:solidFill>
                  <a:schemeClr val="lt1"/>
                </a:solidFill>
                <a:latin typeface="Helvetica Neue"/>
                <a:ea typeface="Helvetica Neue"/>
                <a:cs typeface="Helvetica Neue"/>
                <a:sym typeface="Helvetica Neue"/>
              </a:rPr>
              <a:t>**Deadline to pay: Tuesday, October 8th**</a:t>
            </a:r>
            <a:endParaRPr sz="1800" b="1" u="sng">
              <a:solidFill>
                <a:schemeClr val="lt1"/>
              </a:solidFill>
              <a:latin typeface="Helvetica Neue"/>
              <a:ea typeface="Helvetica Neue"/>
              <a:cs typeface="Helvetica Neue"/>
              <a:sym typeface="Helvetica Neue"/>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p:nvPr/>
        </p:nvSpPr>
        <p:spPr>
          <a:xfrm>
            <a:off x="133450" y="116200"/>
            <a:ext cx="8879700" cy="4925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a:off x="254750" y="225375"/>
            <a:ext cx="8637300" cy="47241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txBox="1"/>
          <p:nvPr/>
        </p:nvSpPr>
        <p:spPr>
          <a:xfrm>
            <a:off x="3625425" y="911763"/>
            <a:ext cx="4445700" cy="7254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000" b="1">
                <a:solidFill>
                  <a:srgbClr val="FFFFFF"/>
                </a:solidFill>
                <a:latin typeface="Roboto"/>
                <a:ea typeface="Roboto"/>
                <a:cs typeface="Roboto"/>
                <a:sym typeface="Roboto"/>
              </a:rPr>
              <a:t>Advisor</a:t>
            </a:r>
            <a:endParaRPr sz="4000" b="1">
              <a:solidFill>
                <a:srgbClr val="FFFFFF"/>
              </a:solidFill>
              <a:latin typeface="Roboto"/>
              <a:ea typeface="Roboto"/>
              <a:cs typeface="Roboto"/>
              <a:sym typeface="Roboto"/>
            </a:endParaRPr>
          </a:p>
        </p:txBody>
      </p:sp>
      <p:sp>
        <p:nvSpPr>
          <p:cNvPr id="160" name="Google Shape;160;p21"/>
          <p:cNvSpPr txBox="1"/>
          <p:nvPr/>
        </p:nvSpPr>
        <p:spPr>
          <a:xfrm>
            <a:off x="3793450" y="2094906"/>
            <a:ext cx="4186200" cy="65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Helvetica Neue"/>
                <a:ea typeface="Helvetica Neue"/>
                <a:cs typeface="Helvetica Neue"/>
                <a:sym typeface="Helvetica Neue"/>
              </a:rPr>
              <a:t>Dr. Alejandro Morales</a:t>
            </a:r>
            <a:endParaRPr sz="3000">
              <a:solidFill>
                <a:srgbClr val="FFFFFF"/>
              </a:solidFill>
              <a:latin typeface="Helvetica Neue"/>
              <a:ea typeface="Helvetica Neue"/>
              <a:cs typeface="Helvetica Neue"/>
              <a:sym typeface="Helvetica Neue"/>
            </a:endParaRPr>
          </a:p>
        </p:txBody>
      </p:sp>
      <p:sp>
        <p:nvSpPr>
          <p:cNvPr id="161" name="Google Shape;161;p21"/>
          <p:cNvSpPr txBox="1"/>
          <p:nvPr/>
        </p:nvSpPr>
        <p:spPr>
          <a:xfrm>
            <a:off x="4300900" y="3204225"/>
            <a:ext cx="3171300" cy="10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Helvetica Neue"/>
                <a:ea typeface="Helvetica Neue"/>
                <a:cs typeface="Helvetica Neue"/>
                <a:sym typeface="Helvetica Neue"/>
              </a:rPr>
              <a:t>E-mail: </a:t>
            </a:r>
            <a:r>
              <a:rPr lang="en" sz="1800">
                <a:solidFill>
                  <a:srgbClr val="FFFFFF"/>
                </a:solidFill>
                <a:uFill>
                  <a:noFill/>
                </a:uFill>
                <a:latin typeface="Helvetica Neue"/>
                <a:ea typeface="Helvetica Neue"/>
                <a:cs typeface="Helvetica Neue"/>
                <a:sym typeface="Helvetica Neue"/>
                <a:hlinkClick r:id="rId3"/>
              </a:rPr>
              <a:t>amorales2@cpp.edu</a:t>
            </a:r>
            <a:endParaRPr sz="18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endParaRPr sz="1800">
              <a:solidFill>
                <a:srgbClr val="FFFFFF"/>
              </a:solidFill>
              <a:latin typeface="Helvetica Neue"/>
              <a:ea typeface="Helvetica Neue"/>
              <a:cs typeface="Helvetica Neue"/>
              <a:sym typeface="Helvetica Neue"/>
            </a:endParaRPr>
          </a:p>
          <a:p>
            <a:pPr marL="0" lvl="0" indent="0" algn="l" rtl="0">
              <a:spcBef>
                <a:spcPts val="0"/>
              </a:spcBef>
              <a:spcAft>
                <a:spcPts val="0"/>
              </a:spcAft>
              <a:buNone/>
            </a:pPr>
            <a:r>
              <a:rPr lang="en" sz="1800">
                <a:solidFill>
                  <a:srgbClr val="FFFFFF"/>
                </a:solidFill>
                <a:latin typeface="Helvetica Neue"/>
                <a:ea typeface="Helvetica Neue"/>
                <a:cs typeface="Helvetica Neue"/>
                <a:sym typeface="Helvetica Neue"/>
              </a:rPr>
              <a:t>Office: Building 5, Room 231</a:t>
            </a:r>
            <a:endParaRPr sz="1800">
              <a:solidFill>
                <a:srgbClr val="FFFFFF"/>
              </a:solidFill>
              <a:latin typeface="Helvetica Neue"/>
              <a:ea typeface="Helvetica Neue"/>
              <a:cs typeface="Helvetica Neue"/>
              <a:sym typeface="Helvetica Neue"/>
            </a:endParaRPr>
          </a:p>
        </p:txBody>
      </p:sp>
      <p:pic>
        <p:nvPicPr>
          <p:cNvPr id="162" name="Google Shape;162;p21"/>
          <p:cNvPicPr preferRelativeResize="0"/>
          <p:nvPr/>
        </p:nvPicPr>
        <p:blipFill>
          <a:blip r:embed="rId4">
            <a:alphaModFix/>
          </a:blip>
          <a:stretch>
            <a:fillRect/>
          </a:stretch>
        </p:blipFill>
        <p:spPr>
          <a:xfrm>
            <a:off x="857700" y="827425"/>
            <a:ext cx="2356100" cy="3520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256</Words>
  <Application>Microsoft Macintosh PowerPoint</Application>
  <PresentationFormat>On-screen Show (16:9)</PresentationFormat>
  <Paragraphs>40</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Bungee Shade</vt:lpstr>
      <vt:lpstr>Helvetica Neue</vt:lpstr>
      <vt:lpstr>Arial</vt:lpstr>
      <vt:lpstr>Roboto</vt:lpstr>
      <vt:lpstr>Simple Light</vt:lpstr>
      <vt:lpstr>What is Psi Chi?</vt:lpstr>
      <vt:lpstr>Benefits</vt:lpstr>
      <vt:lpstr>Brief on WPA</vt:lpstr>
      <vt:lpstr>Chapter Membership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Psi Chi! The Psychology Honor Society</dc:title>
  <cp:lastModifiedBy>Angela I. Corella</cp:lastModifiedBy>
  <cp:revision>3</cp:revision>
  <dcterms:modified xsi:type="dcterms:W3CDTF">2019-09-02T02:02:38Z</dcterms:modified>
</cp:coreProperties>
</file>