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642" autoAdjust="0"/>
  </p:normalViewPr>
  <p:slideViewPr>
    <p:cSldViewPr>
      <p:cViewPr varScale="1">
        <p:scale>
          <a:sx n="86" d="100"/>
          <a:sy n="86" d="100"/>
        </p:scale>
        <p:origin x="-199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C9096-4264-4D69-B808-483E71FE3E87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1D66E-433C-4CBC-8F3B-998412EA55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http://www.bls.gov/oco/ocos056.htm </a:t>
            </a:r>
          </a:p>
          <a:p>
            <a:r>
              <a:rPr lang="en-US" dirty="0" smtClean="0"/>
              <a:t>Occupational Outlook Handbook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1D66E-433C-4CBC-8F3B-998412EA55C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084F3C8-3412-4099-B836-31EFC4F05E3E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s.gov/oco/oco20016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ls.gov/oes/current/naics4_621300.htm" TargetMode="External"/><Relationship Id="rId3" Type="http://schemas.openxmlformats.org/officeDocument/2006/relationships/hyperlink" Target="http://www.bls.gov/oes/current/oes_FL.htm" TargetMode="External"/><Relationship Id="rId7" Type="http://schemas.openxmlformats.org/officeDocument/2006/relationships/hyperlink" Target="http://www.bls.gov/oes/current/naics4_999100.htm" TargetMode="External"/><Relationship Id="rId2" Type="http://schemas.openxmlformats.org/officeDocument/2006/relationships/hyperlink" Target="http://www.bls.gov/oes/current/oes_CA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ls.gov/oes/current/oes_TX.htm" TargetMode="External"/><Relationship Id="rId11" Type="http://schemas.openxmlformats.org/officeDocument/2006/relationships/hyperlink" Target="http://www.bls.gov/oes/current/naics4_541700.htm" TargetMode="External"/><Relationship Id="rId5" Type="http://schemas.openxmlformats.org/officeDocument/2006/relationships/hyperlink" Target="http://www.bls.gov/oes/current/oes_MD.htm" TargetMode="External"/><Relationship Id="rId10" Type="http://schemas.openxmlformats.org/officeDocument/2006/relationships/hyperlink" Target="http://www.bls.gov/oes/current/naics4_622200.htm" TargetMode="External"/><Relationship Id="rId4" Type="http://schemas.openxmlformats.org/officeDocument/2006/relationships/hyperlink" Target="http://www.bls.gov/oes/current/oes_NY.htm" TargetMode="External"/><Relationship Id="rId9" Type="http://schemas.openxmlformats.org/officeDocument/2006/relationships/hyperlink" Target="http://www.bls.gov/oes/current/naics4_611700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a.org/about/division/join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sychology.about.com/od/branchesofpsycholog1/p/health-psychology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Bettina J. Casad, Ph.D.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Associate Professor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Psi Chi Advisor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Majoring in Psychology? </a:t>
            </a:r>
            <a:br>
              <a:rPr lang="en-US" dirty="0" smtClean="0"/>
            </a:br>
            <a:r>
              <a:rPr lang="en-US" dirty="0" smtClean="0"/>
              <a:t>But What is Your Area?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of Psychology at 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Industrial/Organizational:  </a:t>
            </a:r>
            <a:r>
              <a:rPr lang="en-US" dirty="0" smtClean="0"/>
              <a:t>study </a:t>
            </a:r>
            <a:r>
              <a:rPr lang="en-US" dirty="0" smtClean="0"/>
              <a:t>of employees, workplaces, and organizations. </a:t>
            </a:r>
            <a:endParaRPr lang="en-US" b="1" dirty="0" smtClean="0"/>
          </a:p>
          <a:p>
            <a:r>
              <a:rPr lang="en-US" b="1" dirty="0" smtClean="0"/>
              <a:t>Courses</a:t>
            </a:r>
            <a:r>
              <a:rPr lang="en-US" dirty="0" smtClean="0"/>
              <a:t>: Human Relations, Leadership &amp; Teams, Organizational, Program Evaluation, Org Change, Business Courses</a:t>
            </a:r>
          </a:p>
          <a:p>
            <a:r>
              <a:rPr lang="en-US" b="1" dirty="0" smtClean="0"/>
              <a:t>Faculty:  </a:t>
            </a:r>
            <a:r>
              <a:rPr lang="en-US" dirty="0" smtClean="0"/>
              <a:t>Nemiro, new faculty Fall 2012</a:t>
            </a:r>
            <a:endParaRPr lang="en-US" b="1" dirty="0" smtClean="0"/>
          </a:p>
          <a:p>
            <a:r>
              <a:rPr lang="en-US" b="1" dirty="0" smtClean="0"/>
              <a:t>Degrees:</a:t>
            </a:r>
            <a:r>
              <a:rPr lang="en-US" dirty="0" smtClean="0"/>
              <a:t> MA, MBA, PhD</a:t>
            </a:r>
            <a:endParaRPr lang="en-US" b="1" dirty="0" smtClean="0"/>
          </a:p>
          <a:p>
            <a:r>
              <a:rPr lang="en-US" b="1" dirty="0" smtClean="0"/>
              <a:t>Careers:</a:t>
            </a:r>
            <a:r>
              <a:rPr lang="en-US" dirty="0" smtClean="0"/>
              <a:t> private research firm, consulting, business, university professor</a:t>
            </a:r>
          </a:p>
          <a:p>
            <a:r>
              <a:rPr lang="en-US" b="1" dirty="0" smtClean="0"/>
              <a:t>Career outlook</a:t>
            </a:r>
            <a:r>
              <a:rPr lang="en-US" b="1" dirty="0" smtClean="0"/>
              <a:t>: </a:t>
            </a:r>
            <a:r>
              <a:rPr lang="en-US" dirty="0" smtClean="0"/>
              <a:t>26% growth</a:t>
            </a:r>
          </a:p>
          <a:p>
            <a:r>
              <a:rPr lang="en-US" b="1" dirty="0" smtClean="0"/>
              <a:t>Median </a:t>
            </a:r>
            <a:r>
              <a:rPr lang="en-US" b="1" dirty="0" smtClean="0"/>
              <a:t>annual </a:t>
            </a:r>
            <a:r>
              <a:rPr lang="en-US" b="1" dirty="0" smtClean="0"/>
              <a:t>wages: </a:t>
            </a:r>
            <a:r>
              <a:rPr lang="en-US" dirty="0" smtClean="0"/>
              <a:t>$77,010 </a:t>
            </a:r>
            <a:r>
              <a:rPr lang="en-US" dirty="0" smtClean="0"/>
              <a:t>in May 2008. </a:t>
            </a:r>
            <a:r>
              <a:rPr lang="en-US" dirty="0" smtClean="0"/>
              <a:t>Range $54,100 </a:t>
            </a:r>
            <a:r>
              <a:rPr lang="en-US" dirty="0" smtClean="0"/>
              <a:t>and $</a:t>
            </a:r>
            <a:r>
              <a:rPr lang="en-US" dirty="0" smtClean="0"/>
              <a:t>115,720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of Psychology at 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Physiological/Psychobiology:  </a:t>
            </a:r>
            <a:r>
              <a:rPr lang="en-US" dirty="0" smtClean="0"/>
              <a:t>development of theories that explain brain-behavior relationships.</a:t>
            </a:r>
            <a:endParaRPr lang="en-US" b="1" dirty="0" smtClean="0"/>
          </a:p>
          <a:p>
            <a:r>
              <a:rPr lang="en-US" b="1" dirty="0" smtClean="0"/>
              <a:t>Courses</a:t>
            </a:r>
            <a:r>
              <a:rPr lang="en-US" dirty="0" smtClean="0"/>
              <a:t>: Mind, Brain, Behavior, Physiological, Biology Courses</a:t>
            </a:r>
          </a:p>
          <a:p>
            <a:r>
              <a:rPr lang="en-US" b="1" dirty="0" smtClean="0"/>
              <a:t>Faculty:  </a:t>
            </a:r>
            <a:r>
              <a:rPr lang="en-US" dirty="0" smtClean="0"/>
              <a:t>Goldman, (Research: Casad)</a:t>
            </a:r>
            <a:endParaRPr lang="en-US" b="1" dirty="0" smtClean="0"/>
          </a:p>
          <a:p>
            <a:r>
              <a:rPr lang="en-US" b="1" dirty="0" smtClean="0"/>
              <a:t>Degrees:</a:t>
            </a:r>
            <a:r>
              <a:rPr lang="en-US" dirty="0" smtClean="0"/>
              <a:t> MA, PhD</a:t>
            </a:r>
            <a:endParaRPr lang="en-US" b="1" dirty="0" smtClean="0"/>
          </a:p>
          <a:p>
            <a:r>
              <a:rPr lang="en-US" b="1" dirty="0" smtClean="0"/>
              <a:t>Careers:</a:t>
            </a:r>
            <a:r>
              <a:rPr lang="en-US" dirty="0" smtClean="0"/>
              <a:t> private research firm, science lab, university professor</a:t>
            </a:r>
          </a:p>
          <a:p>
            <a:r>
              <a:rPr lang="en-US" b="1" dirty="0" smtClean="0"/>
              <a:t>Career outlook</a:t>
            </a:r>
            <a:r>
              <a:rPr lang="en-US" b="1" dirty="0" smtClean="0"/>
              <a:t>: </a:t>
            </a:r>
            <a:r>
              <a:rPr lang="en-US" dirty="0" smtClean="0"/>
              <a:t>14% growth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of Psychology at 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Social:  </a:t>
            </a:r>
            <a:r>
              <a:rPr lang="en-US" dirty="0" smtClean="0"/>
              <a:t>study of person by situation interaction.</a:t>
            </a:r>
            <a:endParaRPr lang="en-US" b="1" dirty="0" smtClean="0"/>
          </a:p>
          <a:p>
            <a:r>
              <a:rPr lang="en-US" b="1" dirty="0" smtClean="0"/>
              <a:t>Courses</a:t>
            </a:r>
            <a:r>
              <a:rPr lang="en-US" dirty="0" smtClean="0"/>
              <a:t>: Social, Applied Social, Seminar Intergroup Relations, Seminar Stereotyping, Prejudice, Discrimination</a:t>
            </a:r>
          </a:p>
          <a:p>
            <a:pPr lvl="1"/>
            <a:r>
              <a:rPr lang="en-US" dirty="0" smtClean="0"/>
              <a:t>Related: Multicultural, Psychology of  Women</a:t>
            </a:r>
          </a:p>
          <a:p>
            <a:r>
              <a:rPr lang="en-US" b="1" dirty="0" smtClean="0"/>
              <a:t>Faculty:  </a:t>
            </a:r>
            <a:r>
              <a:rPr lang="en-US" dirty="0" smtClean="0"/>
              <a:t>Casad, (Mio)</a:t>
            </a:r>
            <a:endParaRPr lang="en-US" b="1" dirty="0" smtClean="0"/>
          </a:p>
          <a:p>
            <a:r>
              <a:rPr lang="en-US" b="1" dirty="0" smtClean="0"/>
              <a:t>Degrees:</a:t>
            </a:r>
            <a:r>
              <a:rPr lang="en-US" dirty="0" smtClean="0"/>
              <a:t> MA, PhD</a:t>
            </a:r>
            <a:endParaRPr lang="en-US" b="1" dirty="0" smtClean="0"/>
          </a:p>
          <a:p>
            <a:r>
              <a:rPr lang="en-US" b="1" dirty="0" smtClean="0"/>
              <a:t>Careers:</a:t>
            </a:r>
            <a:r>
              <a:rPr lang="en-US" dirty="0" smtClean="0"/>
              <a:t> </a:t>
            </a:r>
            <a:r>
              <a:rPr lang="en-US" dirty="0" smtClean="0"/>
              <a:t>organizational consultation, marketing research, systems design, </a:t>
            </a:r>
            <a:r>
              <a:rPr lang="en-US" dirty="0" smtClean="0"/>
              <a:t>applied </a:t>
            </a:r>
            <a:r>
              <a:rPr lang="en-US" dirty="0" smtClean="0"/>
              <a:t>psychology fields</a:t>
            </a:r>
            <a:r>
              <a:rPr lang="en-US" dirty="0" smtClean="0"/>
              <a:t>, university professor</a:t>
            </a:r>
          </a:p>
          <a:p>
            <a:r>
              <a:rPr lang="en-US" b="1" dirty="0" smtClean="0"/>
              <a:t>Career outlook</a:t>
            </a:r>
            <a:r>
              <a:rPr lang="en-US" b="1" dirty="0" smtClean="0"/>
              <a:t>: </a:t>
            </a:r>
            <a:r>
              <a:rPr lang="en-US" dirty="0" smtClean="0"/>
              <a:t>14% growth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Job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Psychologist rated in top 10 careers</a:t>
            </a:r>
          </a:p>
          <a:p>
            <a:r>
              <a:rPr lang="en-US" dirty="0" smtClean="0"/>
              <a:t>Employment of psychologists is expected to grow </a:t>
            </a:r>
            <a:r>
              <a:rPr lang="en-US" dirty="0" smtClean="0">
                <a:hlinkClick r:id="rId2" action="ppaction://hlinkfile"/>
              </a:rPr>
              <a:t>as fast as average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The U.S. Department of Labor suggests that opportunities will be </a:t>
            </a:r>
            <a:r>
              <a:rPr lang="en-US" u="sng" dirty="0" smtClean="0"/>
              <a:t>limited for those holding a bachelor’s degree in psychology</a:t>
            </a:r>
            <a:r>
              <a:rPr lang="en-US" dirty="0" smtClean="0"/>
              <a:t>. However, those with </a:t>
            </a:r>
            <a:r>
              <a:rPr lang="en-US" dirty="0" smtClean="0"/>
              <a:t>BA can </a:t>
            </a:r>
            <a:r>
              <a:rPr lang="en-US" dirty="0" smtClean="0"/>
              <a:t>still find entry-level jobs in areas such </a:t>
            </a:r>
            <a:r>
              <a:rPr lang="en-US" b="1" dirty="0" smtClean="0"/>
              <a:t>as marketing, case management, sales, advertising, labor relations and other areas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competition for jobs will be especially fierce among those with a </a:t>
            </a:r>
            <a:r>
              <a:rPr lang="en-US" dirty="0" smtClean="0"/>
              <a:t>MA degree; </a:t>
            </a:r>
            <a:r>
              <a:rPr lang="en-US" u="sng" dirty="0" smtClean="0"/>
              <a:t>the </a:t>
            </a:r>
            <a:r>
              <a:rPr lang="en-US" u="sng" dirty="0" smtClean="0"/>
              <a:t>availability of positions available with </a:t>
            </a:r>
            <a:r>
              <a:rPr lang="en-US" u="sng" dirty="0" smtClean="0"/>
              <a:t>MA is </a:t>
            </a:r>
            <a:r>
              <a:rPr lang="en-US" u="sng" dirty="0" smtClean="0"/>
              <a:t>far more limited than it is for those with a </a:t>
            </a:r>
            <a:r>
              <a:rPr lang="en-US" u="sng" dirty="0" smtClean="0"/>
              <a:t>PhD</a:t>
            </a:r>
            <a:r>
              <a:rPr lang="en-US" dirty="0" smtClean="0"/>
              <a:t>. </a:t>
            </a:r>
            <a:r>
              <a:rPr lang="en-US" dirty="0" smtClean="0"/>
              <a:t>Other options for psychologists with a </a:t>
            </a:r>
            <a:r>
              <a:rPr lang="en-US" dirty="0" smtClean="0"/>
              <a:t>MA include </a:t>
            </a:r>
            <a:r>
              <a:rPr lang="en-US" dirty="0" smtClean="0"/>
              <a:t>working in counseling or mental health services under the direction and supervision of a licensed psychologist.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Outlook, Psychology (Other)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 action="ppaction://hlinkfile"/>
              </a:rPr>
              <a:t>California </a:t>
            </a:r>
            <a:r>
              <a:rPr lang="en-US" dirty="0" smtClean="0"/>
              <a:t>$96,000 (average salary)</a:t>
            </a:r>
          </a:p>
          <a:p>
            <a:r>
              <a:rPr lang="en-US" dirty="0" smtClean="0">
                <a:hlinkClick r:id="rId3" action="ppaction://hlinkfile"/>
              </a:rPr>
              <a:t>Florida </a:t>
            </a:r>
            <a:r>
              <a:rPr lang="en-US" dirty="0" smtClean="0"/>
              <a:t>$96,380</a:t>
            </a:r>
          </a:p>
          <a:p>
            <a:r>
              <a:rPr lang="en-US" dirty="0" smtClean="0">
                <a:hlinkClick r:id="rId4" action="ppaction://hlinkfile"/>
              </a:rPr>
              <a:t>New </a:t>
            </a:r>
            <a:r>
              <a:rPr lang="en-US" dirty="0" smtClean="0">
                <a:hlinkClick r:id="rId4" action="ppaction://hlinkfile"/>
              </a:rPr>
              <a:t>York </a:t>
            </a:r>
            <a:r>
              <a:rPr lang="en-US" dirty="0" smtClean="0"/>
              <a:t>$90,590</a:t>
            </a:r>
          </a:p>
          <a:p>
            <a:r>
              <a:rPr lang="en-US" dirty="0" smtClean="0">
                <a:hlinkClick r:id="rId5" action="ppaction://hlinkfile"/>
              </a:rPr>
              <a:t>Maryland </a:t>
            </a:r>
            <a:r>
              <a:rPr lang="en-US" dirty="0" smtClean="0"/>
              <a:t>$97,560</a:t>
            </a:r>
          </a:p>
          <a:p>
            <a:r>
              <a:rPr lang="en-US" dirty="0" smtClean="0">
                <a:hlinkClick r:id="rId6" action="ppaction://hlinkfile"/>
              </a:rPr>
              <a:t>Texas </a:t>
            </a:r>
            <a:r>
              <a:rPr lang="en-US" dirty="0" smtClean="0"/>
              <a:t>$82,460</a:t>
            </a:r>
          </a:p>
          <a:p>
            <a:r>
              <a:rPr lang="en-US" b="1" dirty="0" smtClean="0"/>
              <a:t>Pay by Industry</a:t>
            </a:r>
            <a:endParaRPr lang="en-US" b="1" dirty="0" smtClean="0"/>
          </a:p>
          <a:p>
            <a:r>
              <a:rPr lang="en-US" dirty="0" smtClean="0">
                <a:hlinkClick r:id="rId7" action="ppaction://hlinkfile"/>
              </a:rPr>
              <a:t>Federal Executive Branch (OES Designation) </a:t>
            </a:r>
            <a:r>
              <a:rPr lang="en-US" dirty="0" smtClean="0"/>
              <a:t>$87,160</a:t>
            </a:r>
          </a:p>
          <a:p>
            <a:r>
              <a:rPr lang="en-US" dirty="0" smtClean="0">
                <a:hlinkClick r:id="rId8" action="ppaction://hlinkfile"/>
              </a:rPr>
              <a:t>Offices </a:t>
            </a:r>
            <a:r>
              <a:rPr lang="en-US" dirty="0" smtClean="0">
                <a:hlinkClick r:id="rId8" action="ppaction://hlinkfile"/>
              </a:rPr>
              <a:t>of Other Health Practitioners </a:t>
            </a:r>
            <a:r>
              <a:rPr lang="en-US" dirty="0" smtClean="0"/>
              <a:t> $83,470</a:t>
            </a:r>
          </a:p>
          <a:p>
            <a:r>
              <a:rPr lang="en-US" dirty="0" smtClean="0">
                <a:hlinkClick r:id="rId9" action="ppaction://hlinkfile"/>
              </a:rPr>
              <a:t>Educational </a:t>
            </a:r>
            <a:r>
              <a:rPr lang="en-US" dirty="0" smtClean="0">
                <a:hlinkClick r:id="rId9" action="ppaction://hlinkfile"/>
              </a:rPr>
              <a:t>Support Services </a:t>
            </a:r>
            <a:r>
              <a:rPr lang="en-US" dirty="0" smtClean="0"/>
              <a:t>$83,970</a:t>
            </a:r>
          </a:p>
          <a:p>
            <a:r>
              <a:rPr lang="en-US" dirty="0" smtClean="0">
                <a:hlinkClick r:id="rId10" action="ppaction://hlinkfile"/>
              </a:rPr>
              <a:t>Psychiatric </a:t>
            </a:r>
            <a:r>
              <a:rPr lang="en-US" dirty="0" smtClean="0">
                <a:hlinkClick r:id="rId10" action="ppaction://hlinkfile"/>
              </a:rPr>
              <a:t>and Substance Abuse Hospitals </a:t>
            </a:r>
            <a:r>
              <a:rPr lang="en-US" dirty="0" smtClean="0"/>
              <a:t>$69,150</a:t>
            </a:r>
          </a:p>
          <a:p>
            <a:r>
              <a:rPr lang="en-US" dirty="0" smtClean="0">
                <a:hlinkClick r:id="rId11" action="ppaction://hlinkfile"/>
              </a:rPr>
              <a:t>Scientific </a:t>
            </a:r>
            <a:r>
              <a:rPr lang="en-US" dirty="0" smtClean="0">
                <a:hlinkClick r:id="rId11" action="ppaction://hlinkfile"/>
              </a:rPr>
              <a:t>Research and Development Services </a:t>
            </a:r>
            <a:r>
              <a:rPr lang="en-US" dirty="0" smtClean="0"/>
              <a:t>$</a:t>
            </a:r>
            <a:r>
              <a:rPr lang="en-US" dirty="0" smtClean="0"/>
              <a:t>100,790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Psychology has Numerous Subfields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American Psychological Association has 54 divisions reflecting subfields </a:t>
            </a:r>
            <a:r>
              <a:rPr lang="en-US" dirty="0" smtClean="0"/>
              <a:t>and specialties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www.apa.org/about/division/join.aspx</a:t>
            </a:r>
            <a:r>
              <a:rPr lang="en-US" dirty="0" smtClean="0"/>
              <a:t> </a:t>
            </a:r>
          </a:p>
          <a:p>
            <a:r>
              <a:rPr lang="en-US" dirty="0" smtClean="0"/>
              <a:t>Advanced degrees rarely emphasize Psychology in general, but an area of expertise</a:t>
            </a:r>
          </a:p>
          <a:p>
            <a:r>
              <a:rPr lang="en-US" dirty="0" smtClean="0"/>
              <a:t>At the undergraduate level, the BA is general and students take classes in each of the major areas (the core courses on the pink sheet):</a:t>
            </a:r>
            <a:r>
              <a:rPr lang="pl-PL" dirty="0" smtClean="0"/>
              <a:t> </a:t>
            </a:r>
            <a:endParaRPr lang="en-US" dirty="0" smtClean="0"/>
          </a:p>
          <a:p>
            <a:pPr lvl="1"/>
            <a:r>
              <a:rPr lang="pl-PL" dirty="0" smtClean="0"/>
              <a:t>A</a:t>
            </a:r>
            <a:r>
              <a:rPr lang="pl-PL" dirty="0" smtClean="0"/>
              <a:t>. </a:t>
            </a:r>
            <a:r>
              <a:rPr lang="pl-PL" dirty="0" smtClean="0"/>
              <a:t>Clinical</a:t>
            </a:r>
            <a:endParaRPr lang="pl-PL" dirty="0" smtClean="0"/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. </a:t>
            </a:r>
            <a:r>
              <a:rPr lang="en-US" dirty="0" smtClean="0"/>
              <a:t>Developmental</a:t>
            </a:r>
            <a:endParaRPr lang="en-US" dirty="0" smtClean="0"/>
          </a:p>
          <a:p>
            <a:pPr lvl="1"/>
            <a:r>
              <a:rPr lang="en-US" dirty="0" smtClean="0"/>
              <a:t>C. </a:t>
            </a:r>
            <a:r>
              <a:rPr lang="en-US" dirty="0" smtClean="0"/>
              <a:t>Learning/Cognition</a:t>
            </a:r>
            <a:endParaRPr lang="en-US" dirty="0" smtClean="0"/>
          </a:p>
          <a:p>
            <a:pPr lvl="1"/>
            <a:r>
              <a:rPr lang="en-US" dirty="0" smtClean="0"/>
              <a:t>D. Advanced </a:t>
            </a:r>
            <a:r>
              <a:rPr lang="en-US" dirty="0" smtClean="0"/>
              <a:t>Methods</a:t>
            </a:r>
            <a:endParaRPr lang="en-US" dirty="0" smtClean="0"/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. </a:t>
            </a:r>
            <a:r>
              <a:rPr lang="en-US" dirty="0" smtClean="0"/>
              <a:t>Organizational/Social</a:t>
            </a:r>
            <a:endParaRPr lang="en-US" dirty="0" smtClean="0"/>
          </a:p>
          <a:p>
            <a:pPr lvl="1"/>
            <a:r>
              <a:rPr lang="en-US" dirty="0" smtClean="0"/>
              <a:t>F</a:t>
            </a:r>
            <a:r>
              <a:rPr lang="en-US" dirty="0" smtClean="0"/>
              <a:t>. </a:t>
            </a:r>
            <a:r>
              <a:rPr lang="en-US" dirty="0" smtClean="0"/>
              <a:t>Culture/Diversity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of Psychology at 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Clinical psychology</a:t>
            </a:r>
            <a:r>
              <a:rPr lang="en-US" b="1" dirty="0" smtClean="0"/>
              <a:t>: </a:t>
            </a:r>
            <a:r>
              <a:rPr lang="en-US" dirty="0" smtClean="0"/>
              <a:t>psychological </a:t>
            </a:r>
            <a:r>
              <a:rPr lang="en-US" dirty="0" smtClean="0"/>
              <a:t>assessment and </a:t>
            </a:r>
            <a:r>
              <a:rPr lang="en-US" dirty="0" smtClean="0"/>
              <a:t>psychotherapy. Similar fields: </a:t>
            </a:r>
            <a:r>
              <a:rPr lang="en-US" b="1" dirty="0" smtClean="0"/>
              <a:t>Counseling, School, Social Work</a:t>
            </a:r>
          </a:p>
          <a:p>
            <a:r>
              <a:rPr lang="en-US" b="1" dirty="0" smtClean="0"/>
              <a:t>Courses: </a:t>
            </a:r>
            <a:r>
              <a:rPr lang="en-US" dirty="0" smtClean="0"/>
              <a:t>Personality</a:t>
            </a:r>
            <a:r>
              <a:rPr lang="pl-PL" dirty="0" smtClean="0"/>
              <a:t>, </a:t>
            </a:r>
            <a:r>
              <a:rPr lang="en-US" dirty="0" smtClean="0"/>
              <a:t>Counseling Theory</a:t>
            </a:r>
            <a:r>
              <a:rPr lang="pl-PL" dirty="0" smtClean="0"/>
              <a:t>, </a:t>
            </a:r>
            <a:r>
              <a:rPr lang="en-US" dirty="0" smtClean="0"/>
              <a:t>Abnormal,</a:t>
            </a:r>
            <a:r>
              <a:rPr lang="pl-PL" dirty="0" smtClean="0"/>
              <a:t> </a:t>
            </a:r>
            <a:r>
              <a:rPr lang="en-US" dirty="0" err="1" smtClean="0"/>
              <a:t>Psy</a:t>
            </a:r>
            <a:r>
              <a:rPr lang="en-US" dirty="0" smtClean="0"/>
              <a:t> Testing, Counseling Skills, Community, Legal/Ethical </a:t>
            </a:r>
            <a:r>
              <a:rPr lang="en-US" dirty="0" err="1" smtClean="0"/>
              <a:t>Iss</a:t>
            </a:r>
            <a:r>
              <a:rPr lang="en-US" dirty="0" smtClean="0"/>
              <a:t>., Behavior Management</a:t>
            </a:r>
            <a:endParaRPr lang="en-US" b="1" dirty="0" smtClean="0"/>
          </a:p>
          <a:p>
            <a:r>
              <a:rPr lang="en-US" b="1" dirty="0" smtClean="0"/>
              <a:t>Faculty:  </a:t>
            </a:r>
            <a:r>
              <a:rPr lang="en-US" dirty="0" smtClean="0"/>
              <a:t>Barker, DeJonghe, Mio, Roades,  Sturges, Thomas</a:t>
            </a:r>
            <a:endParaRPr lang="en-US" b="1" dirty="0" smtClean="0"/>
          </a:p>
          <a:p>
            <a:r>
              <a:rPr lang="en-US" b="1" dirty="0" smtClean="0"/>
              <a:t>Degrees:</a:t>
            </a:r>
            <a:r>
              <a:rPr lang="en-US" dirty="0" smtClean="0"/>
              <a:t> MA, MS, MFT, MSW, LCSW, PhD, </a:t>
            </a:r>
            <a:r>
              <a:rPr lang="en-US" dirty="0" err="1" smtClean="0"/>
              <a:t>PsyD</a:t>
            </a:r>
            <a:endParaRPr lang="en-US" b="1" dirty="0" smtClean="0"/>
          </a:p>
          <a:p>
            <a:r>
              <a:rPr lang="en-US" b="1" dirty="0" smtClean="0"/>
              <a:t>Careers:</a:t>
            </a:r>
            <a:r>
              <a:rPr lang="en-US" dirty="0" smtClean="0"/>
              <a:t> private practice, hospital or clinic setting, university professor (PhD)</a:t>
            </a:r>
          </a:p>
          <a:p>
            <a:r>
              <a:rPr lang="en-US" b="1" dirty="0" smtClean="0"/>
              <a:t>Career outlook: </a:t>
            </a:r>
            <a:r>
              <a:rPr lang="en-US" dirty="0" smtClean="0"/>
              <a:t>+11% (</a:t>
            </a:r>
            <a:r>
              <a:rPr lang="en-US" dirty="0" smtClean="0"/>
              <a:t>average); </a:t>
            </a:r>
            <a:r>
              <a:rPr lang="en-US" dirty="0" smtClean="0"/>
              <a:t>increased </a:t>
            </a:r>
            <a:r>
              <a:rPr lang="en-US" dirty="0" smtClean="0"/>
              <a:t>demand </a:t>
            </a:r>
            <a:r>
              <a:rPr lang="en-US" dirty="0" smtClean="0"/>
              <a:t>in </a:t>
            </a:r>
            <a:r>
              <a:rPr lang="en-US" dirty="0" smtClean="0"/>
              <a:t>hospitals, schools, social service agencies, mental health centers, substance abuse treatment clinics and private companies is expected to drive the need for more trained psychologists.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Clinical, Counseling,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r>
              <a:rPr lang="en-US" dirty="0" smtClean="0"/>
              <a:t>Median annual </a:t>
            </a:r>
            <a:r>
              <a:rPr lang="en-US" dirty="0" smtClean="0"/>
              <a:t>wages</a:t>
            </a:r>
            <a:endParaRPr lang="en-US" dirty="0" smtClean="0"/>
          </a:p>
          <a:p>
            <a:pPr lvl="1" fontAlgn="t"/>
            <a:r>
              <a:rPr lang="en-US" dirty="0" smtClean="0"/>
              <a:t>Offices of other health </a:t>
            </a:r>
            <a:r>
              <a:rPr lang="en-US" dirty="0" smtClean="0"/>
              <a:t>practitioners $68,400</a:t>
            </a:r>
          </a:p>
          <a:p>
            <a:pPr lvl="1" fontAlgn="t"/>
            <a:r>
              <a:rPr lang="en-US" dirty="0" smtClean="0"/>
              <a:t>Elementary </a:t>
            </a:r>
            <a:r>
              <a:rPr lang="en-US" dirty="0" smtClean="0"/>
              <a:t>and secondary </a:t>
            </a:r>
            <a:r>
              <a:rPr lang="en-US" dirty="0" smtClean="0"/>
              <a:t>schools $65,710</a:t>
            </a:r>
          </a:p>
          <a:p>
            <a:pPr lvl="1" fontAlgn="t"/>
            <a:r>
              <a:rPr lang="en-US" dirty="0" smtClean="0"/>
              <a:t>State government $63,710</a:t>
            </a:r>
          </a:p>
          <a:p>
            <a:pPr lvl="1" fontAlgn="t"/>
            <a:r>
              <a:rPr lang="en-US" dirty="0" smtClean="0"/>
              <a:t>Outpatient </a:t>
            </a:r>
            <a:r>
              <a:rPr lang="en-US" dirty="0" smtClean="0"/>
              <a:t>care </a:t>
            </a:r>
            <a:r>
              <a:rPr lang="en-US" dirty="0" smtClean="0"/>
              <a:t>centers $59,130</a:t>
            </a:r>
          </a:p>
          <a:p>
            <a:pPr lvl="1" fontAlgn="t"/>
            <a:r>
              <a:rPr lang="en-US" dirty="0" smtClean="0"/>
              <a:t>Individual </a:t>
            </a:r>
            <a:r>
              <a:rPr lang="en-US" dirty="0" smtClean="0"/>
              <a:t>and family </a:t>
            </a:r>
            <a:r>
              <a:rPr lang="en-US" dirty="0" smtClean="0"/>
              <a:t>services $57,440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of Psychology at 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Cognitive: </a:t>
            </a:r>
            <a:r>
              <a:rPr lang="en-US" dirty="0" smtClean="0"/>
              <a:t>thoughts, perceptions, memory, learning. Similar fields: </a:t>
            </a:r>
            <a:r>
              <a:rPr lang="en-US" b="1" dirty="0" smtClean="0"/>
              <a:t>Psycholinguistics, Sensation &amp; Perception</a:t>
            </a:r>
          </a:p>
          <a:p>
            <a:r>
              <a:rPr lang="en-US" b="1" dirty="0" smtClean="0"/>
              <a:t>Courses: </a:t>
            </a:r>
            <a:r>
              <a:rPr lang="en-US" dirty="0" smtClean="0"/>
              <a:t>Cognitive, Memory &amp; Amnesia, Learning, Sensation &amp; Perception</a:t>
            </a:r>
          </a:p>
          <a:p>
            <a:r>
              <a:rPr lang="en-US" b="1" dirty="0" smtClean="0"/>
              <a:t>Faculty:  </a:t>
            </a:r>
            <a:r>
              <a:rPr lang="en-US" dirty="0" smtClean="0"/>
              <a:t>Alvarado, (Horner), Mio, Von Glahn</a:t>
            </a:r>
            <a:endParaRPr lang="en-US" b="1" dirty="0" smtClean="0"/>
          </a:p>
          <a:p>
            <a:r>
              <a:rPr lang="en-US" b="1" dirty="0" smtClean="0"/>
              <a:t>Degrees:</a:t>
            </a:r>
            <a:r>
              <a:rPr lang="en-US" dirty="0" smtClean="0"/>
              <a:t> MA, PhD</a:t>
            </a:r>
            <a:endParaRPr lang="en-US" b="1" dirty="0" smtClean="0"/>
          </a:p>
          <a:p>
            <a:r>
              <a:rPr lang="en-US" b="1" dirty="0" smtClean="0"/>
              <a:t>Careers:</a:t>
            </a:r>
            <a:r>
              <a:rPr lang="en-US" dirty="0" smtClean="0"/>
              <a:t> private research firm, computers e.g., human learning/usability, educational testing, university professor</a:t>
            </a:r>
          </a:p>
          <a:p>
            <a:r>
              <a:rPr lang="en-US" b="1" dirty="0" smtClean="0"/>
              <a:t>Career outlook</a:t>
            </a:r>
            <a:r>
              <a:rPr lang="en-US" b="1" dirty="0" smtClean="0"/>
              <a:t>: </a:t>
            </a:r>
            <a:r>
              <a:rPr lang="en-US" dirty="0" smtClean="0"/>
              <a:t>14% growth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of Psychology at 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Community: </a:t>
            </a:r>
            <a:r>
              <a:rPr lang="en-US" dirty="0" smtClean="0"/>
              <a:t>promoting health and </a:t>
            </a:r>
            <a:r>
              <a:rPr lang="en-US" dirty="0" smtClean="0"/>
              <a:t>empowerment; preventing </a:t>
            </a:r>
            <a:r>
              <a:rPr lang="en-US" dirty="0" smtClean="0"/>
              <a:t>problems in </a:t>
            </a:r>
            <a:r>
              <a:rPr lang="en-US" dirty="0" smtClean="0"/>
              <a:t>communities. </a:t>
            </a:r>
            <a:endParaRPr lang="en-US" b="1" dirty="0" smtClean="0"/>
          </a:p>
          <a:p>
            <a:r>
              <a:rPr lang="en-US" b="1" dirty="0" smtClean="0"/>
              <a:t>Courses: </a:t>
            </a:r>
            <a:r>
              <a:rPr lang="en-US" dirty="0" smtClean="0"/>
              <a:t>Community, Multicultural</a:t>
            </a:r>
          </a:p>
          <a:p>
            <a:r>
              <a:rPr lang="en-US" b="1" dirty="0" smtClean="0"/>
              <a:t>Faculty:  </a:t>
            </a:r>
            <a:r>
              <a:rPr lang="en-US" dirty="0" smtClean="0"/>
              <a:t>Barker, (Mio)</a:t>
            </a:r>
            <a:endParaRPr lang="en-US" b="1" dirty="0" smtClean="0"/>
          </a:p>
          <a:p>
            <a:r>
              <a:rPr lang="en-US" b="1" dirty="0" smtClean="0"/>
              <a:t>Degrees:</a:t>
            </a:r>
            <a:r>
              <a:rPr lang="en-US" dirty="0" smtClean="0"/>
              <a:t> MA, PhD. Clinical/Community degrees.</a:t>
            </a:r>
            <a:endParaRPr lang="en-US" b="1" dirty="0" smtClean="0"/>
          </a:p>
          <a:p>
            <a:r>
              <a:rPr lang="en-US" b="1" dirty="0" smtClean="0"/>
              <a:t>Careers:</a:t>
            </a:r>
            <a:r>
              <a:rPr lang="en-US" dirty="0" smtClean="0"/>
              <a:t> private research firm, non-profit, community-based organization, university professor</a:t>
            </a:r>
          </a:p>
          <a:p>
            <a:r>
              <a:rPr lang="en-US" b="1" dirty="0" smtClean="0"/>
              <a:t>Career outlook</a:t>
            </a:r>
            <a:r>
              <a:rPr lang="en-US" b="1" dirty="0" smtClean="0"/>
              <a:t>: </a:t>
            </a:r>
            <a:r>
              <a:rPr lang="en-US" dirty="0" smtClean="0"/>
              <a:t>14% growth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of Psychology at 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Developmental:  </a:t>
            </a:r>
            <a:r>
              <a:rPr lang="en-US" dirty="0" smtClean="0"/>
              <a:t>social, cognitive, and emotional development across the lifespan. </a:t>
            </a:r>
            <a:endParaRPr lang="en-US" b="1" dirty="0" smtClean="0"/>
          </a:p>
          <a:p>
            <a:r>
              <a:rPr lang="en-US" b="1" dirty="0" smtClean="0"/>
              <a:t>Courses: </a:t>
            </a:r>
            <a:r>
              <a:rPr lang="en-US" dirty="0" smtClean="0"/>
              <a:t>Early Childhood, Middle Childhood, Adolescent, Basic Lifespan</a:t>
            </a:r>
          </a:p>
          <a:p>
            <a:r>
              <a:rPr lang="en-US" b="1" dirty="0" smtClean="0"/>
              <a:t>Faculty:  </a:t>
            </a:r>
            <a:r>
              <a:rPr lang="en-US" dirty="0" smtClean="0"/>
              <a:t>Fuqua, Siaw</a:t>
            </a:r>
            <a:endParaRPr lang="en-US" b="1" dirty="0" smtClean="0"/>
          </a:p>
          <a:p>
            <a:r>
              <a:rPr lang="en-US" b="1" dirty="0" smtClean="0"/>
              <a:t>Degrees:</a:t>
            </a:r>
            <a:r>
              <a:rPr lang="en-US" dirty="0" smtClean="0"/>
              <a:t> MA, PhD</a:t>
            </a:r>
            <a:endParaRPr lang="en-US" b="1" dirty="0" smtClean="0"/>
          </a:p>
          <a:p>
            <a:r>
              <a:rPr lang="en-US" b="1" dirty="0" smtClean="0"/>
              <a:t>Careers:</a:t>
            </a:r>
            <a:r>
              <a:rPr lang="en-US" dirty="0" smtClean="0"/>
              <a:t> private research firm, child care facility, educational facilities, work with special needs children, community-based organization, university professor</a:t>
            </a:r>
          </a:p>
          <a:p>
            <a:r>
              <a:rPr lang="en-US" b="1" dirty="0" smtClean="0"/>
              <a:t>Career outlook</a:t>
            </a:r>
            <a:r>
              <a:rPr lang="en-US" b="1" dirty="0" smtClean="0"/>
              <a:t>: </a:t>
            </a:r>
            <a:r>
              <a:rPr lang="en-US" dirty="0" smtClean="0"/>
              <a:t>14% </a:t>
            </a:r>
            <a:r>
              <a:rPr lang="en-US" dirty="0" smtClean="0"/>
              <a:t>growth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of Psychology at 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Experimental:  </a:t>
            </a:r>
            <a:r>
              <a:rPr lang="en-US" dirty="0" smtClean="0"/>
              <a:t>method rather than subject; focus </a:t>
            </a:r>
            <a:r>
              <a:rPr lang="en-US" dirty="0" smtClean="0"/>
              <a:t>on discovering the processes underlying behavior and cognition</a:t>
            </a:r>
            <a:endParaRPr lang="en-US" b="1" dirty="0" smtClean="0"/>
          </a:p>
          <a:p>
            <a:r>
              <a:rPr lang="en-US" b="1" dirty="0" smtClean="0"/>
              <a:t>Courses: </a:t>
            </a:r>
            <a:r>
              <a:rPr lang="en-US" dirty="0" smtClean="0"/>
              <a:t>Research Methods, Experimental Psychology</a:t>
            </a:r>
          </a:p>
          <a:p>
            <a:r>
              <a:rPr lang="en-US" b="1" dirty="0" smtClean="0"/>
              <a:t>Faculty:  </a:t>
            </a:r>
            <a:r>
              <a:rPr lang="en-US" dirty="0" smtClean="0"/>
              <a:t>Alvarado, Casad, Goldman, Horner, Von Glahn</a:t>
            </a:r>
            <a:endParaRPr lang="en-US" b="1" dirty="0" smtClean="0"/>
          </a:p>
          <a:p>
            <a:r>
              <a:rPr lang="en-US" b="1" dirty="0" smtClean="0"/>
              <a:t>Degrees:</a:t>
            </a:r>
            <a:r>
              <a:rPr lang="en-US" dirty="0" smtClean="0"/>
              <a:t> MA, PhD</a:t>
            </a:r>
            <a:endParaRPr lang="en-US" b="1" dirty="0" smtClean="0"/>
          </a:p>
          <a:p>
            <a:r>
              <a:rPr lang="en-US" b="1" dirty="0" smtClean="0"/>
              <a:t>Careers:</a:t>
            </a:r>
            <a:r>
              <a:rPr lang="en-US" dirty="0" smtClean="0"/>
              <a:t> </a:t>
            </a:r>
            <a:r>
              <a:rPr lang="en-US" dirty="0" smtClean="0"/>
              <a:t>university and private research centers and in business, nonprofit, and governmental organizations.</a:t>
            </a:r>
            <a:endParaRPr lang="en-US" dirty="0" smtClean="0"/>
          </a:p>
          <a:p>
            <a:r>
              <a:rPr lang="en-US" b="1" dirty="0" smtClean="0"/>
              <a:t>Career outlook</a:t>
            </a:r>
            <a:r>
              <a:rPr lang="en-US" b="1" dirty="0" smtClean="0"/>
              <a:t>: </a:t>
            </a:r>
            <a:r>
              <a:rPr lang="en-US" dirty="0" smtClean="0"/>
              <a:t>14% growth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of Psychology at 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Health:  </a:t>
            </a:r>
            <a:r>
              <a:rPr lang="en-US" dirty="0" smtClean="0"/>
              <a:t>biological</a:t>
            </a:r>
            <a:r>
              <a:rPr lang="en-US" dirty="0" smtClean="0"/>
              <a:t>, psychological, environmental, and cultural factors </a:t>
            </a:r>
            <a:r>
              <a:rPr lang="en-US" dirty="0" smtClean="0"/>
              <a:t>in </a:t>
            </a:r>
            <a:r>
              <a:rPr lang="en-US" dirty="0" smtClean="0"/>
              <a:t>physical health and the prevention of illness. </a:t>
            </a:r>
            <a:endParaRPr lang="en-US" b="1" dirty="0" smtClean="0"/>
          </a:p>
          <a:p>
            <a:r>
              <a:rPr lang="en-US" b="1" dirty="0" smtClean="0"/>
              <a:t>Courses: </a:t>
            </a:r>
            <a:r>
              <a:rPr lang="en-US" dirty="0" smtClean="0"/>
              <a:t>Health, Human Sexuality, Biology Courses</a:t>
            </a:r>
          </a:p>
          <a:p>
            <a:r>
              <a:rPr lang="en-US" b="1" dirty="0" smtClean="0"/>
              <a:t>Faculty:  </a:t>
            </a:r>
            <a:r>
              <a:rPr lang="en-US" dirty="0" smtClean="0"/>
              <a:t>Fuqua, Sturges</a:t>
            </a:r>
            <a:endParaRPr lang="en-US" b="1" dirty="0" smtClean="0"/>
          </a:p>
          <a:p>
            <a:r>
              <a:rPr lang="en-US" b="1" dirty="0" smtClean="0"/>
              <a:t>Degrees:</a:t>
            </a:r>
            <a:r>
              <a:rPr lang="en-US" dirty="0" smtClean="0"/>
              <a:t> MA, MPH, PhD</a:t>
            </a:r>
            <a:endParaRPr lang="en-US" b="1" dirty="0" smtClean="0"/>
          </a:p>
          <a:p>
            <a:r>
              <a:rPr lang="en-US" b="1" dirty="0" smtClean="0"/>
              <a:t>Careers:</a:t>
            </a:r>
            <a:r>
              <a:rPr lang="en-US" dirty="0" smtClean="0"/>
              <a:t> private research firm, government agency (CDC), health firm, medical facility, university professor</a:t>
            </a:r>
          </a:p>
          <a:p>
            <a:r>
              <a:rPr lang="en-US" b="1" dirty="0" smtClean="0"/>
              <a:t>Career outlook</a:t>
            </a:r>
            <a:r>
              <a:rPr lang="en-US" b="1" dirty="0" smtClean="0"/>
              <a:t>: </a:t>
            </a:r>
            <a:r>
              <a:rPr lang="en-US" dirty="0" smtClean="0"/>
              <a:t>Department of Labor suggests that job opportunities will be the most plentiful for those with doctoral degrees in applied specialty areas such as </a:t>
            </a:r>
            <a:r>
              <a:rPr lang="en-US" dirty="0" smtClean="0">
                <a:hlinkClick r:id="rId2"/>
              </a:rPr>
              <a:t>health </a:t>
            </a:r>
            <a:r>
              <a:rPr lang="en-US" dirty="0" smtClean="0">
                <a:hlinkClick r:id="rId2"/>
              </a:rPr>
              <a:t>psychology</a:t>
            </a:r>
            <a:r>
              <a:rPr lang="en-US" dirty="0" smtClean="0"/>
              <a:t>. </a:t>
            </a:r>
            <a:r>
              <a:rPr lang="en-US" dirty="0" smtClean="0"/>
              <a:t>14% growth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ajoring in Psychology? &amp;#x0D;&amp;#x0A;But What is Your Area?&amp;quot;&quot;/&gt;&lt;property id=&quot;20307&quot; value=&quot;256&quot;/&gt;&lt;/object&gt;&lt;object type=&quot;3&quot; unique_id=&quot;10032&quot;&gt;&lt;property id=&quot;20148&quot; value=&quot;5&quot;/&gt;&lt;property id=&quot;20300&quot; value=&quot;Slide 2 - &amp;quot;Psychology has Numerous Subfields&amp;quot;&quot;/&gt;&lt;property id=&quot;20307&quot; value=&quot;257&quot;/&gt;&lt;/object&gt;&lt;object type=&quot;3&quot; unique_id=&quot;10053&quot;&gt;&lt;property id=&quot;20148&quot; value=&quot;5&quot;/&gt;&lt;property id=&quot;20300&quot; value=&quot;Slide 3 - &amp;quot;Subfields of Psychology at CPP&amp;quot;&quot;/&gt;&lt;property id=&quot;20307&quot; value=&quot;258&quot;/&gt;&lt;/object&gt;&lt;object type=&quot;3&quot; unique_id=&quot;10109&quot;&gt;&lt;property id=&quot;20148&quot; value=&quot;5&quot;/&gt;&lt;property id=&quot;20300&quot; value=&quot;Slide 5 - &amp;quot;Subfields of Psychology at CPP&amp;quot;&quot;/&gt;&lt;property id=&quot;20307&quot; value=&quot;259&quot;/&gt;&lt;/object&gt;&lt;object type=&quot;3&quot; unique_id=&quot;10224&quot;&gt;&lt;property id=&quot;20148&quot; value=&quot;5&quot;/&gt;&lt;property id=&quot;20300&quot; value=&quot;Slide 6 - &amp;quot;Subfields of Psychology at CPP&amp;quot;&quot;/&gt;&lt;property id=&quot;20307&quot; value=&quot;260&quot;/&gt;&lt;/object&gt;&lt;object type=&quot;3&quot; unique_id=&quot;10260&quot;&gt;&lt;property id=&quot;20148&quot; value=&quot;5&quot;/&gt;&lt;property id=&quot;20300&quot; value=&quot;Slide 7 - &amp;quot;Subfields of Psychology at CPP&amp;quot;&quot;/&gt;&lt;property id=&quot;20307&quot; value=&quot;261&quot;/&gt;&lt;/object&gt;&lt;object type=&quot;3&quot; unique_id=&quot;10301&quot;&gt;&lt;property id=&quot;20148&quot; value=&quot;5&quot;/&gt;&lt;property id=&quot;20300&quot; value=&quot;Slide 8 - &amp;quot;Subfields of Psychology at CPP&amp;quot;&quot;/&gt;&lt;property id=&quot;20307&quot; value=&quot;262&quot;/&gt;&lt;/object&gt;&lt;object type=&quot;3&quot; unique_id=&quot;10347&quot;&gt;&lt;property id=&quot;20148&quot; value=&quot;5&quot;/&gt;&lt;property id=&quot;20300&quot; value=&quot;Slide 9 - &amp;quot;Subfields of Psychology at CPP&amp;quot;&quot;/&gt;&lt;property id=&quot;20307&quot; value=&quot;263&quot;/&gt;&lt;/object&gt;&lt;object type=&quot;3&quot; unique_id=&quot;10418&quot;&gt;&lt;property id=&quot;20148&quot; value=&quot;5&quot;/&gt;&lt;property id=&quot;20300&quot; value=&quot;Slide 10 - &amp;quot;Subfields of Psychology at CPP&amp;quot;&quot;/&gt;&lt;property id=&quot;20307&quot; value=&quot;264&quot;/&gt;&lt;/object&gt;&lt;object type=&quot;3&quot; unique_id=&quot;10518&quot;&gt;&lt;property id=&quot;20148&quot; value=&quot;5&quot;/&gt;&lt;property id=&quot;20300&quot; value=&quot;Slide 11 - &amp;quot;Subfields of Psychology at CPP&amp;quot;&quot;/&gt;&lt;property id=&quot;20307&quot; value=&quot;265&quot;/&gt;&lt;/object&gt;&lt;object type=&quot;3&quot; unique_id=&quot;10603&quot;&gt;&lt;property id=&quot;20148&quot; value=&quot;5&quot;/&gt;&lt;property id=&quot;20300&quot; value=&quot;Slide 12 - &amp;quot;Subfields of Psychology at CPP&amp;quot;&quot;/&gt;&lt;property id=&quot;20307&quot; value=&quot;266&quot;/&gt;&lt;/object&gt;&lt;object type=&quot;3&quot; unique_id=&quot;10825&quot;&gt;&lt;property id=&quot;20148&quot; value=&quot;5&quot;/&gt;&lt;property id=&quot;20300&quot; value=&quot;Slide 13 - &amp;quot;Overall Job Outlook&amp;quot;&quot;/&gt;&lt;property id=&quot;20307&quot; value=&quot;267&quot;/&gt;&lt;/object&gt;&lt;object type=&quot;3&quot; unique_id=&quot;10980&quot;&gt;&lt;property id=&quot;20148&quot; value=&quot;5&quot;/&gt;&lt;property id=&quot;20300&quot; value=&quot;Slide 4 - &amp;quot;Clinical, Counseling, School&amp;quot;&quot;/&gt;&lt;property id=&quot;20307&quot; value=&quot;268&quot;/&gt;&lt;/object&gt;&lt;object type=&quot;3&quot; unique_id=&quot;11086&quot;&gt;&lt;property id=&quot;20148&quot; value=&quot;5&quot;/&gt;&lt;property id=&quot;20300&quot; value=&quot;Slide 14 - &amp;quot;Job Outlook, Psychology (Other)&amp;quot;&quot;/&gt;&lt;property id=&quot;20307&quot; value=&quot;269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136</TotalTime>
  <Words>1043</Words>
  <Application>Microsoft Office PowerPoint</Application>
  <PresentationFormat>On-screen Show (4:3)</PresentationFormat>
  <Paragraphs>106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Majoring in Psychology?  But What is Your Area?</vt:lpstr>
      <vt:lpstr>Psychology has Numerous Subfields</vt:lpstr>
      <vt:lpstr>Subfields of Psychology at CPP</vt:lpstr>
      <vt:lpstr>Clinical, Counseling, School</vt:lpstr>
      <vt:lpstr>Subfields of Psychology at CPP</vt:lpstr>
      <vt:lpstr>Subfields of Psychology at CPP</vt:lpstr>
      <vt:lpstr>Subfields of Psychology at CPP</vt:lpstr>
      <vt:lpstr>Subfields of Psychology at CPP</vt:lpstr>
      <vt:lpstr>Subfields of Psychology at CPP</vt:lpstr>
      <vt:lpstr>Subfields of Psychology at CPP</vt:lpstr>
      <vt:lpstr>Subfields of Psychology at CPP</vt:lpstr>
      <vt:lpstr>Subfields of Psychology at CPP</vt:lpstr>
      <vt:lpstr>Overall Job Outlook</vt:lpstr>
      <vt:lpstr>Job Outlook, Psychology (Other)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Majoring in Psychology? But What is Your Area?</dc:title>
  <dc:creator>Bettina J. Casad</dc:creator>
  <cp:lastModifiedBy>Bettina J. Casad</cp:lastModifiedBy>
  <cp:revision>60</cp:revision>
  <dcterms:created xsi:type="dcterms:W3CDTF">2011-10-24T23:04:58Z</dcterms:created>
  <dcterms:modified xsi:type="dcterms:W3CDTF">2011-10-25T01:21:29Z</dcterms:modified>
</cp:coreProperties>
</file>