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notesMasterIdLst>
    <p:notesMasterId r:id="rId30"/>
  </p:notesMasterIdLst>
  <p:sldIdLst>
    <p:sldId id="256" r:id="rId3"/>
    <p:sldId id="269" r:id="rId4"/>
    <p:sldId id="270" r:id="rId5"/>
    <p:sldId id="272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81" r:id="rId14"/>
    <p:sldId id="282" r:id="rId15"/>
    <p:sldId id="283" r:id="rId16"/>
    <p:sldId id="284" r:id="rId17"/>
    <p:sldId id="285" r:id="rId18"/>
    <p:sldId id="286" r:id="rId19"/>
    <p:sldId id="265" r:id="rId20"/>
    <p:sldId id="300" r:id="rId21"/>
    <p:sldId id="290" r:id="rId22"/>
    <p:sldId id="293" r:id="rId23"/>
    <p:sldId id="294" r:id="rId24"/>
    <p:sldId id="289" r:id="rId25"/>
    <p:sldId id="301" r:id="rId26"/>
    <p:sldId id="299" r:id="rId27"/>
    <p:sldId id="287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562" autoAdjust="0"/>
    <p:restoredTop sz="94661" autoAdjust="0"/>
  </p:normalViewPr>
  <p:slideViewPr>
    <p:cSldViewPr>
      <p:cViewPr>
        <p:scale>
          <a:sx n="82" d="100"/>
          <a:sy n="82" d="100"/>
        </p:scale>
        <p:origin x="-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1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18194-4954-4A93-8A20-6196E6DA5850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82E9-BF0B-469C-88E5-1D8859170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40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FFBB-FE45-4A6B-8B67-91B6C32CA9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FFBB-FE45-4A6B-8B67-91B6C32CA92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FFBB-FE45-4A6B-8B67-91B6C32CA92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FFBB-FE45-4A6B-8B67-91B6C32CA9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FFBB-FE45-4A6B-8B67-91B6C32CA92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20408D3-A83C-41B4-AC13-C75AFC29D1D1}" type="datetimeFigureOut">
              <a:rPr lang="en-US" smtClean="0">
                <a:solidFill>
                  <a:prstClr val="white"/>
                </a:solidFill>
              </a:rPr>
              <a:pPr/>
              <a:t>1/14/2013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FF8DBF3-09D5-4C2D-A093-08B4F59AD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50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20408D3-A83C-41B4-AC13-C75AFC29D1D1}" type="datetimeFigureOut">
              <a:rPr lang="en-US" smtClean="0">
                <a:solidFill>
                  <a:prstClr val="white"/>
                </a:solidFill>
              </a:rPr>
              <a:pPr/>
              <a:t>1/14/2013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DBF3-09D5-4C2D-A093-08B4F59ADA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24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20408D3-A83C-41B4-AC13-C75AFC29D1D1}" type="datetimeFigureOut">
              <a:rPr lang="en-US" smtClean="0">
                <a:solidFill>
                  <a:prstClr val="white"/>
                </a:solidFill>
              </a:rPr>
              <a:pPr/>
              <a:t>1/14/2013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FF8DBF3-09D5-4C2D-A093-08B4F59ADA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66933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20408D3-A83C-41B4-AC13-C75AFC29D1D1}" type="datetimeFigureOut">
              <a:rPr lang="en-US" smtClean="0">
                <a:solidFill>
                  <a:prstClr val="white"/>
                </a:solidFill>
              </a:rPr>
              <a:pPr/>
              <a:t>1/14/2013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FF8DBF3-09D5-4C2D-A093-08B4F59ADA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279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20408D3-A83C-41B4-AC13-C75AFC29D1D1}" type="datetimeFigureOut">
              <a:rPr lang="en-US" smtClean="0">
                <a:solidFill>
                  <a:prstClr val="white"/>
                </a:solidFill>
              </a:rPr>
              <a:pPr/>
              <a:t>1/14/2013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FF8DBF3-09D5-4C2D-A093-08B4F59ADA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61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08D3-A83C-41B4-AC13-C75AFC29D1D1}" type="datetimeFigureOut">
              <a:rPr lang="en-US" smtClean="0">
                <a:solidFill>
                  <a:prstClr val="white"/>
                </a:solidFill>
              </a:rPr>
              <a:pPr/>
              <a:t>1/14/2013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DBF3-09D5-4C2D-A093-08B4F59ADA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193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20408D3-A83C-41B4-AC13-C75AFC29D1D1}" type="datetimeFigureOut">
              <a:rPr lang="en-US" smtClean="0">
                <a:solidFill>
                  <a:prstClr val="white"/>
                </a:solidFill>
              </a:rPr>
              <a:pPr/>
              <a:t>1/14/2013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FF8DBF3-09D5-4C2D-A093-08B4F59ADA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729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20408D3-A83C-41B4-AC13-C75AFC29D1D1}" type="datetimeFigureOut">
              <a:rPr lang="en-US" smtClean="0">
                <a:solidFill>
                  <a:prstClr val="white"/>
                </a:solidFill>
              </a:rPr>
              <a:pPr/>
              <a:t>1/14/2013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FF8DBF3-09D5-4C2D-A093-08B4F59ADA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499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20408D3-A83C-41B4-AC13-C75AFC29D1D1}" type="datetimeFigureOut">
              <a:rPr lang="en-US" smtClean="0">
                <a:solidFill>
                  <a:prstClr val="white"/>
                </a:solidFill>
              </a:rPr>
              <a:pPr/>
              <a:t>1/14/2013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FF8DBF3-09D5-4C2D-A093-08B4F59ADA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203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08D3-A83C-41B4-AC13-C75AFC29D1D1}" type="datetimeFigureOut">
              <a:rPr lang="en-US" smtClean="0">
                <a:solidFill>
                  <a:prstClr val="white"/>
                </a:solidFill>
              </a:rPr>
              <a:pPr/>
              <a:t>1/14/2013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DBF3-09D5-4C2D-A093-08B4F59ADA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45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08D3-A83C-41B4-AC13-C75AFC29D1D1}" type="datetimeFigureOut">
              <a:rPr lang="en-US" smtClean="0">
                <a:solidFill>
                  <a:prstClr val="white"/>
                </a:solidFill>
              </a:rPr>
              <a:pPr/>
              <a:t>1/14/2013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DBF3-09D5-4C2D-A093-08B4F59ADA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48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424DF8-3835-416E-97EE-2D481048DB2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20408D3-A83C-41B4-AC13-C75AFC29D1D1}" type="datetimeFigureOut">
              <a:rPr lang="en-US" smtClean="0">
                <a:solidFill>
                  <a:prstClr val="white"/>
                </a:solidFill>
              </a:rPr>
              <a:pPr/>
              <a:t>1/14/2013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FF8DBF3-09D5-4C2D-A093-08B4F59ADA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431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westernpsych.org/convention/index.cf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ebook.com/PsiChiBookExchangeAtCp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Chair: Jessica Smith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4500" y="1968500"/>
            <a:ext cx="3175000" cy="450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Council Rep: Adrian Calderon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65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Advisor:  Dr. Bettina J. </a:t>
            </a:r>
            <a:r>
              <a:rPr lang="en-US" dirty="0" err="1" smtClean="0"/>
              <a:t>Casad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71800" y="1905000"/>
            <a:ext cx="31051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What is Psi Chi?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Psi Chi is an International Honor Society in Psychology, </a:t>
            </a:r>
            <a:br>
              <a:rPr lang="en-US" sz="2000" dirty="0" smtClean="0"/>
            </a:br>
            <a:r>
              <a:rPr lang="en-US" sz="2000" dirty="0" smtClean="0"/>
              <a:t>founded in 1929.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/>
              <a:t>Psi Chi is the International Honor Society in Psychology, founded in 1929 for the purposes of encouraging, stimulating, and maintaining excellence in scholarship, and advancing the science of psychology</a:t>
            </a:r>
            <a:r>
              <a:rPr lang="en-US" sz="2000" dirty="0" smtClean="0"/>
              <a:t>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Psi Chi is an affiliate of the American Psychological Association (APA) and the American Psychological Society (APS).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400" i="1" dirty="0"/>
              <a:t>T</a:t>
            </a:r>
            <a:r>
              <a:rPr lang="en-US" sz="2400" i="1" dirty="0" smtClean="0"/>
              <a:t>he Cal Poly Pomona Chapter </a:t>
            </a:r>
            <a:r>
              <a:rPr lang="en-US" sz="2400" dirty="0" smtClean="0"/>
              <a:t>-  the largest organization in C.L.A.S.S.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chapter is dedicated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39496" indent="-457200">
              <a:buFont typeface="+mj-lt"/>
              <a:buAutoNum type="arabicPeriod"/>
            </a:pPr>
            <a:r>
              <a:rPr lang="en-US" sz="2400" dirty="0" smtClean="0"/>
              <a:t>To provide an environment that promotes creative development.</a:t>
            </a:r>
          </a:p>
          <a:p>
            <a:pPr marL="813816" lvl="1" indent="-457200"/>
            <a:r>
              <a:rPr lang="en-US" sz="2000" dirty="0" smtClean="0"/>
              <a:t>Activities</a:t>
            </a:r>
          </a:p>
          <a:p>
            <a:pPr marL="1060704" lvl="2" indent="-457200"/>
            <a:r>
              <a:rPr lang="en-US" sz="1600" dirty="0" smtClean="0"/>
              <a:t>Grad school student panel</a:t>
            </a:r>
          </a:p>
          <a:p>
            <a:pPr marL="1060704" lvl="2" indent="-457200"/>
            <a:r>
              <a:rPr lang="en-US" sz="1600" dirty="0" smtClean="0"/>
              <a:t>Speakers and professor presentations</a:t>
            </a:r>
          </a:p>
          <a:p>
            <a:pPr marL="1060704" lvl="2" indent="-457200"/>
            <a:r>
              <a:rPr lang="en-US" sz="1600" dirty="0" smtClean="0"/>
              <a:t>Research opportunities and information</a:t>
            </a:r>
          </a:p>
          <a:p>
            <a:pPr marL="1060704" lvl="2" indent="-457200"/>
            <a:r>
              <a:rPr lang="en-US" sz="1600" dirty="0" smtClean="0"/>
              <a:t>Attendance and professional conferences, especially WPA </a:t>
            </a:r>
          </a:p>
          <a:p>
            <a:pPr marL="813816" lvl="1" indent="-457200"/>
            <a:r>
              <a:rPr lang="en-US" sz="2000" dirty="0" smtClean="0"/>
              <a:t>Social events</a:t>
            </a:r>
            <a:endParaRPr lang="en-US" sz="1600" dirty="0" smtClean="0"/>
          </a:p>
          <a:p>
            <a:pPr marL="1060704" lvl="2" indent="-457200"/>
            <a:r>
              <a:rPr lang="en-US" sz="1600" dirty="0" smtClean="0"/>
              <a:t>Welcome Back Socials</a:t>
            </a:r>
          </a:p>
          <a:p>
            <a:pPr marL="1060704" lvl="2" indent="-457200"/>
            <a:r>
              <a:rPr lang="en-US" sz="1600" dirty="0" smtClean="0"/>
              <a:t>Bowling Nights</a:t>
            </a:r>
          </a:p>
          <a:p>
            <a:pPr marL="1060704" lvl="2" indent="-457200"/>
            <a:r>
              <a:rPr lang="en-US" sz="1600" dirty="0" smtClean="0"/>
              <a:t>Drive-In Movies</a:t>
            </a:r>
          </a:p>
          <a:p>
            <a:pPr marL="1060704" lvl="2" indent="-457200"/>
            <a:r>
              <a:rPr lang="en-US" sz="1600" dirty="0" err="1" smtClean="0"/>
              <a:t>Dodgeball</a:t>
            </a:r>
            <a:endParaRPr lang="en-US" sz="1600" dirty="0" smtClean="0"/>
          </a:p>
          <a:p>
            <a:pPr marL="813816" lvl="1" indent="-457200"/>
            <a:r>
              <a:rPr lang="en-US" sz="2000" dirty="0" smtClean="0"/>
              <a:t>Community service events</a:t>
            </a:r>
          </a:p>
          <a:p>
            <a:pPr marL="1060704" lvl="2" indent="-457200"/>
            <a:r>
              <a:rPr lang="en-US" sz="1600" dirty="0" smtClean="0"/>
              <a:t>Matt’s Run </a:t>
            </a:r>
          </a:p>
          <a:p>
            <a:pPr marL="1060704" lvl="2" indent="-457200"/>
            <a:r>
              <a:rPr lang="en-US" sz="1600" dirty="0" err="1" smtClean="0"/>
              <a:t>KidCare</a:t>
            </a:r>
            <a:endParaRPr lang="en-US" sz="1600" dirty="0" smtClean="0"/>
          </a:p>
          <a:p>
            <a:pPr marL="1060704" lvl="2" indent="-457200"/>
            <a:r>
              <a:rPr lang="en-US" sz="1600" dirty="0" smtClean="0"/>
              <a:t>Outreach Nation</a:t>
            </a:r>
          </a:p>
          <a:p>
            <a:pPr marL="813816" lvl="1" indent="-457200"/>
            <a:r>
              <a:rPr lang="en-US" sz="2000" dirty="0" smtClean="0"/>
              <a:t>Fundraisers</a:t>
            </a:r>
          </a:p>
          <a:p>
            <a:pPr marL="1060704" lvl="2" indent="-457200"/>
            <a:r>
              <a:rPr lang="en-US" sz="1600" dirty="0" smtClean="0"/>
              <a:t>T-Shirts</a:t>
            </a:r>
          </a:p>
          <a:p>
            <a:pPr marL="1060704" lvl="2" indent="-457200"/>
            <a:r>
              <a:rPr lang="en-US" sz="1600" dirty="0" smtClean="0"/>
              <a:t>Bake sales</a:t>
            </a:r>
          </a:p>
          <a:p>
            <a:pPr marL="1060704" lvl="2" indent="-457200"/>
            <a:r>
              <a:rPr lang="en-US" sz="1600" dirty="0" smtClean="0"/>
              <a:t>Chocolate Sales</a:t>
            </a:r>
          </a:p>
          <a:p>
            <a:pPr marL="1060704" lvl="2" indent="-457200"/>
            <a:r>
              <a:rPr lang="en-US" sz="1600" dirty="0" smtClean="0"/>
              <a:t>Profit-Share Events</a:t>
            </a:r>
          </a:p>
          <a:p>
            <a:pPr marL="1060704" lvl="2" indent="-457200"/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benefits?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Professional growth</a:t>
            </a:r>
          </a:p>
          <a:p>
            <a:r>
              <a:rPr lang="en-US" sz="2400" dirty="0" smtClean="0"/>
              <a:t>Community Service</a:t>
            </a:r>
          </a:p>
          <a:p>
            <a:r>
              <a:rPr lang="en-US" sz="2400" dirty="0" smtClean="0"/>
              <a:t>Exposure to different fields of psychology.</a:t>
            </a:r>
          </a:p>
          <a:p>
            <a:r>
              <a:rPr lang="en-US" sz="2400" dirty="0" smtClean="0"/>
              <a:t>Meeting and interacting with leaders in their field and other students interested in psychology.</a:t>
            </a:r>
          </a:p>
          <a:p>
            <a:r>
              <a:rPr lang="en-US" sz="2400" dirty="0" smtClean="0"/>
              <a:t>Networking - References</a:t>
            </a:r>
          </a:p>
          <a:p>
            <a:r>
              <a:rPr lang="en-US" sz="2400" dirty="0" smtClean="0"/>
              <a:t>Notification of research and job opportunities/ internships/ and scholarships.</a:t>
            </a:r>
          </a:p>
          <a:p>
            <a:r>
              <a:rPr lang="en-US" sz="2400" dirty="0" smtClean="0"/>
              <a:t>Having fun!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Qualifications for International Membership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3.0 cumulative GPA</a:t>
            </a:r>
          </a:p>
          <a:p>
            <a:r>
              <a:rPr lang="en-US" sz="2400" dirty="0" smtClean="0"/>
              <a:t>3.0 major class GPA</a:t>
            </a:r>
          </a:p>
          <a:p>
            <a:r>
              <a:rPr lang="en-US" sz="2400" dirty="0" smtClean="0"/>
              <a:t>20 participation points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US" sz="2000" dirty="0" smtClean="0"/>
              <a:t>Meetings (1)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US" sz="2000" dirty="0" smtClean="0"/>
              <a:t>Social events (2)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US" sz="2000" dirty="0" smtClean="0"/>
              <a:t>Community Service (3)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US" sz="2000" dirty="0" smtClean="0"/>
              <a:t>Fundraisers (3)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US" sz="2000" dirty="0" smtClean="0"/>
              <a:t>Attending conferences (4)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US" sz="2000" dirty="0" smtClean="0"/>
              <a:t>Presenting at conferences (5)</a:t>
            </a:r>
          </a:p>
          <a:p>
            <a:pPr marL="585216" indent="-457200"/>
            <a:r>
              <a:rPr lang="en-US" sz="2400" dirty="0" smtClean="0"/>
              <a:t>Complete application for national membership by (November 30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 Fall quarter)</a:t>
            </a:r>
          </a:p>
          <a:p>
            <a:pPr marL="585216" indent="-457200"/>
            <a:r>
              <a:rPr lang="en-US" sz="2400" dirty="0" smtClean="0"/>
              <a:t>You DO NOT have to be a International member to participate.</a:t>
            </a:r>
          </a:p>
          <a:p>
            <a:pPr marL="585216" indent="-457200"/>
            <a:r>
              <a:rPr lang="en-US" sz="2400" dirty="0" smtClean="0"/>
              <a:t>For questions regarding past and future points, talk to Casey La Honta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much?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US" sz="1900" dirty="0" smtClean="0"/>
              <a:t>$15.00 per quarter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US" sz="1900" dirty="0" smtClean="0"/>
              <a:t>$35.00 for the whole year (fall only)</a:t>
            </a:r>
          </a:p>
          <a:p>
            <a:pPr marL="585216" indent="-457200"/>
            <a:r>
              <a:rPr lang="en-US" sz="2400" dirty="0" smtClean="0"/>
              <a:t>What does it pay for?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US" sz="1900" dirty="0" smtClean="0"/>
              <a:t>Food/supplies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US" sz="1900" dirty="0" smtClean="0"/>
              <a:t>Speakers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US" sz="1900" dirty="0" smtClean="0"/>
              <a:t>Social events</a:t>
            </a:r>
          </a:p>
          <a:p>
            <a:pPr marL="859536" lvl="1" indent="-457200">
              <a:buFont typeface="+mj-lt"/>
              <a:buAutoNum type="alphaLcPeriod"/>
            </a:pPr>
            <a:r>
              <a:rPr lang="en-US" sz="1900" dirty="0" smtClean="0"/>
              <a:t>Some costs towards WPA travel</a:t>
            </a:r>
          </a:p>
          <a:p>
            <a:pPr marL="128016" indent="0">
              <a:buNone/>
            </a:pPr>
            <a:endParaRPr lang="en-US" sz="2400" dirty="0" smtClean="0"/>
          </a:p>
          <a:p>
            <a:pPr marL="585216" indent="-457200"/>
            <a:r>
              <a:rPr lang="en-US" sz="2400" dirty="0" smtClean="0"/>
              <a:t>Talk to this years Treasurer, </a:t>
            </a:r>
            <a:r>
              <a:rPr lang="en-US" sz="2400" b="1" dirty="0" smtClean="0"/>
              <a:t>Elizabeth Shea, </a:t>
            </a:r>
            <a:r>
              <a:rPr lang="en-US" sz="2400" dirty="0" smtClean="0"/>
              <a:t>about membership fees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3581400" cy="5105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</a:t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O</a:t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C</a:t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I</a:t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A</a:t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L</a:t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S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6357"/>
            <a:ext cx="51816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4419600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Winter Quarter Socials!!!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 numCol="3">
            <a:normAutofit/>
          </a:bodyPr>
          <a:lstStyle/>
          <a:p>
            <a:r>
              <a:rPr lang="en-US" sz="2000" b="1" u="sng" dirty="0" smtClean="0"/>
              <a:t>01-24-13</a:t>
            </a:r>
          </a:p>
          <a:p>
            <a:r>
              <a:rPr lang="en-US" sz="1600" dirty="0" smtClean="0"/>
              <a:t>Thursday</a:t>
            </a:r>
          </a:p>
          <a:p>
            <a:r>
              <a:rPr lang="en-US" sz="1600" dirty="0" smtClean="0"/>
              <a:t>8:30PM-Close</a:t>
            </a:r>
          </a:p>
          <a:p>
            <a:r>
              <a:rPr lang="en-US" sz="1600" dirty="0" smtClean="0"/>
              <a:t>$2.00 Games</a:t>
            </a:r>
          </a:p>
          <a:p>
            <a:r>
              <a:rPr lang="en-US" sz="1600" dirty="0" smtClean="0"/>
              <a:t>$2.00 Shoe rental</a:t>
            </a:r>
          </a:p>
          <a:p>
            <a:pPr>
              <a:buNone/>
            </a:pPr>
            <a:r>
              <a:rPr lang="en-US" sz="1600" dirty="0" smtClean="0"/>
              <a:t>     </a:t>
            </a:r>
          </a:p>
          <a:p>
            <a:r>
              <a:rPr lang="en-US" sz="1600" dirty="0" smtClean="0"/>
              <a:t> </a:t>
            </a:r>
            <a:r>
              <a:rPr lang="en-US" sz="1400" dirty="0" smtClean="0"/>
              <a:t>$1.00 Items</a:t>
            </a:r>
          </a:p>
          <a:p>
            <a:r>
              <a:rPr lang="en-US" sz="1400" dirty="0" smtClean="0"/>
              <a:t>- Hot dog, Fries, Soda</a:t>
            </a:r>
          </a:p>
          <a:p>
            <a:r>
              <a:rPr lang="en-US" sz="1400" dirty="0" smtClean="0"/>
              <a:t> $2.00 Items</a:t>
            </a:r>
          </a:p>
          <a:p>
            <a:r>
              <a:rPr lang="en-US" sz="1400" dirty="0" smtClean="0"/>
              <a:t>- Nachos, Chili cheese dogs</a:t>
            </a:r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r>
              <a:rPr lang="en-US" sz="2000" b="1" u="sng" dirty="0" smtClean="0"/>
              <a:t>02-06-13</a:t>
            </a:r>
          </a:p>
          <a:p>
            <a:r>
              <a:rPr lang="en-US" sz="1600" dirty="0" smtClean="0"/>
              <a:t>Wednesday</a:t>
            </a:r>
          </a:p>
          <a:p>
            <a:r>
              <a:rPr lang="en-US" sz="1600" dirty="0" smtClean="0"/>
              <a:t>Boomers Mini Golf/ Cosmic Mini Golf</a:t>
            </a:r>
          </a:p>
          <a:p>
            <a:r>
              <a:rPr lang="en-US" sz="1600" dirty="0"/>
              <a:t>$4.00 per game per person </a:t>
            </a:r>
            <a:r>
              <a:rPr lang="en-US" sz="1600" dirty="0" smtClean="0"/>
              <a:t>Any </a:t>
            </a:r>
            <a:r>
              <a:rPr lang="en-US" sz="1600" dirty="0"/>
              <a:t>Age </a:t>
            </a:r>
            <a:br>
              <a:rPr lang="en-US" sz="1600" dirty="0"/>
            </a:br>
            <a:r>
              <a:rPr lang="en-US" sz="1600" dirty="0" smtClean="0"/>
              <a:t>Requires </a:t>
            </a:r>
            <a:r>
              <a:rPr lang="en-US" sz="1600" dirty="0"/>
              <a:t>10 or more people booked 48 hours in advance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/>
              <a:t>Or $8.00 Per person per game without group</a:t>
            </a:r>
            <a:endParaRPr lang="en-US" sz="1600" dirty="0"/>
          </a:p>
          <a:p>
            <a:endParaRPr lang="en-US" sz="1800" b="1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r>
              <a:rPr lang="en-US" sz="2000" b="1" u="sng" dirty="0" smtClean="0"/>
              <a:t>03-08-12</a:t>
            </a:r>
          </a:p>
          <a:p>
            <a:r>
              <a:rPr lang="en-US" sz="1600" dirty="0" smtClean="0"/>
              <a:t>Friday</a:t>
            </a:r>
          </a:p>
          <a:p>
            <a:r>
              <a:rPr lang="en-US" sz="1600" dirty="0" smtClean="0"/>
              <a:t>Mission </a:t>
            </a:r>
            <a:r>
              <a:rPr lang="en-US" sz="1600" dirty="0" err="1" smtClean="0"/>
              <a:t>Tiki</a:t>
            </a:r>
            <a:r>
              <a:rPr lang="en-US" sz="1600" dirty="0" smtClean="0"/>
              <a:t> Drive-In</a:t>
            </a:r>
          </a:p>
          <a:p>
            <a:r>
              <a:rPr lang="en-US" sz="1600" dirty="0" smtClean="0"/>
              <a:t>Admission : $7 for adults and 1$ for ages 5-9</a:t>
            </a:r>
          </a:p>
          <a:p>
            <a:endParaRPr lang="en-US" sz="1600" dirty="0"/>
          </a:p>
          <a:p>
            <a:r>
              <a:rPr lang="en-US" sz="1600" dirty="0" smtClean="0"/>
              <a:t>Week of will do a poll for which movie (s) we will see.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4648200"/>
            <a:ext cx="2819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388C"/>
                </a:solidFill>
              </a:rPr>
              <a:t>Have fun ideas? Please contact us!!!</a:t>
            </a:r>
          </a:p>
          <a:p>
            <a:r>
              <a:rPr lang="en-US" sz="2200" b="1" dirty="0" smtClean="0">
                <a:solidFill>
                  <a:srgbClr val="FF388C"/>
                </a:solidFill>
              </a:rPr>
              <a:t>We are here to plan fun events for you! </a:t>
            </a:r>
            <a:endParaRPr lang="en-US" sz="2200" b="1" dirty="0">
              <a:solidFill>
                <a:srgbClr val="FF388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28194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Other Events We are trying to plan: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-Disneyland Day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-Museum Trip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-Laser Tag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2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President: Sidney </a:t>
            </a:r>
            <a:r>
              <a:rPr lang="en-US" dirty="0" err="1" smtClean="0"/>
              <a:t>Widmark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965" y="1768997"/>
            <a:ext cx="3656635" cy="4870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Conferences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great way to network, present research, and a better way to get to know your fellow Psi Chi members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Western Psychological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25-28, Reno, NV</a:t>
            </a:r>
          </a:p>
          <a:p>
            <a:r>
              <a:rPr lang="en-US" dirty="0" smtClean="0">
                <a:hlinkClick r:id="rId2"/>
              </a:rPr>
              <a:t>http://www.westernpsych.org/convention/index.cfm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435" y="3048000"/>
            <a:ext cx="5086165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to an unfamiliar city &amp; explore!</a:t>
            </a:r>
          </a:p>
          <a:p>
            <a:r>
              <a:rPr lang="en-US" dirty="0" smtClean="0"/>
              <a:t>Attend the conference with Psi Chi members, enjoy the company of CPP professors </a:t>
            </a:r>
            <a:r>
              <a:rPr lang="en-US" dirty="0"/>
              <a:t>&amp;</a:t>
            </a:r>
            <a:r>
              <a:rPr lang="en-US" dirty="0" smtClean="0"/>
              <a:t> other professionals!</a:t>
            </a:r>
          </a:p>
          <a:p>
            <a:r>
              <a:rPr lang="en-US" dirty="0" smtClean="0"/>
              <a:t>Present your data and represent Cal Poly Pomona</a:t>
            </a:r>
          </a:p>
          <a:p>
            <a:r>
              <a:rPr lang="en-US" dirty="0" smtClean="0"/>
              <a:t>Hang out with your peers and professors outside of the classroom</a:t>
            </a:r>
          </a:p>
          <a:p>
            <a:r>
              <a:rPr lang="en-US" dirty="0" smtClean="0"/>
              <a:t>Get pumped about Psi Chi &amp; consider being on next years e-board!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 BERKLEY" pitchFamily="2" charset="0"/>
              </a:rPr>
              <a:t>Psi Chi Book </a:t>
            </a:r>
            <a:r>
              <a:rPr lang="en-US" dirty="0" smtClean="0">
                <a:latin typeface="AR BERKLEY" pitchFamily="2" charset="0"/>
              </a:rPr>
              <a:t>Exchange at CPP</a:t>
            </a:r>
            <a:endParaRPr lang="en-US" dirty="0">
              <a:latin typeface="AR BERKLEY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 CENA" pitchFamily="2" charset="0"/>
              </a:rPr>
              <a:t>Facebook</a:t>
            </a:r>
            <a:r>
              <a:rPr lang="en-US" dirty="0" smtClean="0">
                <a:latin typeface="AR CENA" pitchFamily="2" charset="0"/>
              </a:rPr>
              <a:t> Group</a:t>
            </a:r>
          </a:p>
          <a:p>
            <a:pPr marL="342900" lvl="1" indent="-342900">
              <a:buNone/>
            </a:pPr>
            <a:r>
              <a:rPr lang="en-US" dirty="0">
                <a:latin typeface="AR CENA" pitchFamily="2" charset="0"/>
              </a:rPr>
              <a:t>	</a:t>
            </a:r>
            <a:r>
              <a:rPr lang="en-US" dirty="0" smtClean="0">
                <a:latin typeface="AR CENA" pitchFamily="2" charset="0"/>
              </a:rPr>
              <a:t>“Like” us at </a:t>
            </a:r>
            <a:r>
              <a:rPr lang="en-US" dirty="0" smtClean="0">
                <a:latin typeface="AR CENA" pitchFamily="2" charset="0"/>
                <a:hlinkClick r:id="rId2"/>
              </a:rPr>
              <a:t>www.facebook.com/PsiChiBookExchangeAtCpp</a:t>
            </a:r>
            <a:endParaRPr lang="en-US" dirty="0">
              <a:latin typeface="AR CENA" pitchFamily="2" charset="0"/>
            </a:endParaRPr>
          </a:p>
          <a:p>
            <a:pPr marL="342900" lvl="1" indent="-342900">
              <a:buNone/>
            </a:pPr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Post comments/pictures about books you’d like to </a:t>
            </a:r>
          </a:p>
          <a:p>
            <a:pPr lvl="1"/>
            <a:r>
              <a:rPr lang="en-US" dirty="0" smtClean="0">
                <a:latin typeface="AR CENA" pitchFamily="2" charset="0"/>
              </a:rPr>
              <a:t>Borrow</a:t>
            </a:r>
          </a:p>
          <a:p>
            <a:pPr lvl="1"/>
            <a:r>
              <a:rPr lang="en-US" dirty="0" smtClean="0">
                <a:latin typeface="AR CENA" pitchFamily="2" charset="0"/>
              </a:rPr>
              <a:t>Buy</a:t>
            </a:r>
          </a:p>
          <a:p>
            <a:pPr lvl="1"/>
            <a:r>
              <a:rPr lang="en-US" dirty="0" smtClean="0">
                <a:latin typeface="AR CENA" pitchFamily="2" charset="0"/>
              </a:rPr>
              <a:t>Loan</a:t>
            </a:r>
          </a:p>
          <a:p>
            <a:pPr lvl="1"/>
            <a:r>
              <a:rPr lang="en-US" dirty="0" smtClean="0">
                <a:latin typeface="AR CENA" pitchFamily="2" charset="0"/>
              </a:rPr>
              <a:t>Sell</a:t>
            </a:r>
          </a:p>
          <a:p>
            <a:pPr lvl="1"/>
            <a:endParaRPr lang="en-US" dirty="0" smtClean="0">
              <a:latin typeface="AR CENA" pitchFamily="2" charset="0"/>
            </a:endParaRPr>
          </a:p>
          <a:p>
            <a:pPr lvl="1"/>
            <a:endParaRPr lang="en-US" dirty="0">
              <a:latin typeface="AR CENA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657686" cy="593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Psi Chi Study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complete this section of the survey so we can formulate an appropriate schedule for the majority of Psi Chi members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Psi Chi e-board member and others for HELP</a:t>
            </a:r>
          </a:p>
          <a:p>
            <a:r>
              <a:rPr lang="en-US" dirty="0" smtClean="0"/>
              <a:t>GRE study sessions to prepare you for grad school!</a:t>
            </a:r>
          </a:p>
          <a:p>
            <a:r>
              <a:rPr lang="en-US" dirty="0" smtClean="0"/>
              <a:t>Endless brainstorming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548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psichicpp.com</a:t>
            </a:r>
            <a:r>
              <a:rPr lang="en-US" dirty="0" smtClean="0"/>
              <a:t>, by Webmaster Rachelle Webb</a:t>
            </a:r>
          </a:p>
          <a:p>
            <a:r>
              <a:rPr lang="en-US" dirty="0" smtClean="0"/>
              <a:t>Includes membership information and links to Psi Chi International website</a:t>
            </a:r>
          </a:p>
          <a:p>
            <a:r>
              <a:rPr lang="en-US" dirty="0" smtClean="0"/>
              <a:t>Resources for the club, club events, professional conferences, and on- and off-campus opportunities</a:t>
            </a:r>
          </a:p>
          <a:p>
            <a:r>
              <a:rPr lang="en-US" sz="3600" b="1" u="sng" dirty="0" smtClean="0"/>
              <a:t>Take the Psi Chi survey!</a:t>
            </a:r>
            <a:endParaRPr lang="en-US" sz="3600" b="1" u="sng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0043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Vice President: Jessica Moon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905000"/>
            <a:ext cx="3657600" cy="4681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Secretary: Casey La Honta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364405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Treasurer: Elizabeth Shea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3471626" cy="464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Fundraising: </a:t>
            </a:r>
            <a:r>
              <a:rPr lang="en-US" dirty="0" err="1" smtClean="0"/>
              <a:t>Lilian</a:t>
            </a:r>
            <a:r>
              <a:rPr lang="en-US" dirty="0" smtClean="0"/>
              <a:t> </a:t>
            </a:r>
            <a:r>
              <a:rPr lang="en-US" dirty="0" err="1" smtClean="0"/>
              <a:t>Saldaña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2590800" cy="374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Service: Rose </a:t>
            </a:r>
            <a:r>
              <a:rPr lang="en-US" dirty="0" err="1" smtClean="0"/>
              <a:t>Herndier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567145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Historian/WPA: Kat Courtney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919" y="1828800"/>
            <a:ext cx="512154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Public Relations: Rachelle Webb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A.K.A.</a:t>
            </a:r>
            <a:br>
              <a:rPr lang="en-US" dirty="0" smtClean="0"/>
            </a:br>
            <a:r>
              <a:rPr lang="en-US" dirty="0" err="1" smtClean="0"/>
              <a:t>Chelley</a:t>
            </a:r>
            <a:r>
              <a:rPr lang="en-US" dirty="0" smtClean="0"/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133600"/>
            <a:ext cx="3411646" cy="439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595</Words>
  <Application>Microsoft Office PowerPoint</Application>
  <PresentationFormat>On-screen Show (4:3)</PresentationFormat>
  <Paragraphs>148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Flow</vt:lpstr>
      <vt:lpstr>Verve</vt:lpstr>
      <vt:lpstr>Slide 1</vt:lpstr>
      <vt:lpstr>President: Sidney Widmark</vt:lpstr>
      <vt:lpstr>Vice President: Jessica Moon</vt:lpstr>
      <vt:lpstr>Secretary: Casey La Honta</vt:lpstr>
      <vt:lpstr>Treasurer: Elizabeth Shea</vt:lpstr>
      <vt:lpstr>Fundraising: Lilian Saldaña</vt:lpstr>
      <vt:lpstr>Community Service: Rose Herndier</vt:lpstr>
      <vt:lpstr>Historian/WPA: Kat Courtney</vt:lpstr>
      <vt:lpstr>Public Relations: Rachelle Webb</vt:lpstr>
      <vt:lpstr>Social Chair: Jessica Smith</vt:lpstr>
      <vt:lpstr>Class Council Rep: Adrian Calderon</vt:lpstr>
      <vt:lpstr>Advisor:  Dr. Bettina J. Casad</vt:lpstr>
      <vt:lpstr>What is Psi Chi?</vt:lpstr>
      <vt:lpstr>What are chapter is dedicated to:</vt:lpstr>
      <vt:lpstr>What are the benefits? </vt:lpstr>
      <vt:lpstr>Qualifications for International Membership</vt:lpstr>
      <vt:lpstr>Dues  </vt:lpstr>
      <vt:lpstr>S   O     C       I        A           L             S</vt:lpstr>
      <vt:lpstr>Winter Quarter Socials!!!</vt:lpstr>
      <vt:lpstr>Conferences</vt:lpstr>
      <vt:lpstr>Western Psychological Association</vt:lpstr>
      <vt:lpstr>WPA Conference</vt:lpstr>
      <vt:lpstr>Psi Chi Book Exchange at CPP</vt:lpstr>
      <vt:lpstr>Slide 24</vt:lpstr>
      <vt:lpstr>Psi Chi Study Hours</vt:lpstr>
      <vt:lpstr>The Website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KT</dc:creator>
  <cp:lastModifiedBy>Shelly</cp:lastModifiedBy>
  <cp:revision>32</cp:revision>
  <dcterms:created xsi:type="dcterms:W3CDTF">2012-10-01T23:27:32Z</dcterms:created>
  <dcterms:modified xsi:type="dcterms:W3CDTF">2013-01-15T06:34:56Z</dcterms:modified>
</cp:coreProperties>
</file>